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3">
  <p:sldMasterIdLst>
    <p:sldMasterId id="2147483793" r:id="rId1"/>
  </p:sldMasterIdLst>
  <p:notesMasterIdLst>
    <p:notesMasterId r:id="rId49"/>
  </p:notesMasterIdLst>
  <p:sldIdLst>
    <p:sldId id="256" r:id="rId2"/>
    <p:sldId id="257" r:id="rId3"/>
    <p:sldId id="258" r:id="rId4"/>
    <p:sldId id="259" r:id="rId5"/>
    <p:sldId id="263" r:id="rId6"/>
    <p:sldId id="264" r:id="rId7"/>
    <p:sldId id="293" r:id="rId8"/>
    <p:sldId id="260" r:id="rId9"/>
    <p:sldId id="261" r:id="rId10"/>
    <p:sldId id="275" r:id="rId11"/>
    <p:sldId id="268" r:id="rId12"/>
    <p:sldId id="262" r:id="rId13"/>
    <p:sldId id="265" r:id="rId14"/>
    <p:sldId id="267" r:id="rId15"/>
    <p:sldId id="269" r:id="rId16"/>
    <p:sldId id="270" r:id="rId17"/>
    <p:sldId id="271" r:id="rId18"/>
    <p:sldId id="272" r:id="rId19"/>
    <p:sldId id="273" r:id="rId20"/>
    <p:sldId id="281" r:id="rId21"/>
    <p:sldId id="283" r:id="rId22"/>
    <p:sldId id="284" r:id="rId23"/>
    <p:sldId id="274" r:id="rId24"/>
    <p:sldId id="276" r:id="rId25"/>
    <p:sldId id="277" r:id="rId26"/>
    <p:sldId id="278" r:id="rId27"/>
    <p:sldId id="294" r:id="rId28"/>
    <p:sldId id="295" r:id="rId29"/>
    <p:sldId id="285" r:id="rId30"/>
    <p:sldId id="286" r:id="rId31"/>
    <p:sldId id="287" r:id="rId32"/>
    <p:sldId id="288" r:id="rId33"/>
    <p:sldId id="289" r:id="rId34"/>
    <p:sldId id="290" r:id="rId35"/>
    <p:sldId id="279" r:id="rId36"/>
    <p:sldId id="280" r:id="rId37"/>
    <p:sldId id="304" r:id="rId38"/>
    <p:sldId id="296" r:id="rId39"/>
    <p:sldId id="305" r:id="rId40"/>
    <p:sldId id="297" r:id="rId41"/>
    <p:sldId id="306" r:id="rId42"/>
    <p:sldId id="301" r:id="rId43"/>
    <p:sldId id="303" r:id="rId44"/>
    <p:sldId id="300" r:id="rId45"/>
    <p:sldId id="298" r:id="rId46"/>
    <p:sldId id="302" r:id="rId47"/>
    <p:sldId id="307" r:id="rId48"/>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1217" cy="497603"/>
          </a:xfrm>
          <a:prstGeom prst="rect">
            <a:avLst/>
          </a:prstGeom>
        </p:spPr>
        <p:txBody>
          <a:bodyPr vert="horz" lIns="91577" tIns="45789" rIns="91577" bIns="45789" rtlCol="0"/>
          <a:lstStyle>
            <a:lvl1pPr algn="l">
              <a:defRPr sz="1200"/>
            </a:lvl1pPr>
          </a:lstStyle>
          <a:p>
            <a:endParaRPr lang="it-IT"/>
          </a:p>
        </p:txBody>
      </p:sp>
      <p:sp>
        <p:nvSpPr>
          <p:cNvPr id="3" name="Segnaposto data 2"/>
          <p:cNvSpPr>
            <a:spLocks noGrp="1"/>
          </p:cNvSpPr>
          <p:nvPr>
            <p:ph type="dt" idx="1"/>
          </p:nvPr>
        </p:nvSpPr>
        <p:spPr>
          <a:xfrm>
            <a:off x="3855981" y="0"/>
            <a:ext cx="2951217" cy="497603"/>
          </a:xfrm>
          <a:prstGeom prst="rect">
            <a:avLst/>
          </a:prstGeom>
        </p:spPr>
        <p:txBody>
          <a:bodyPr vert="horz" lIns="91577" tIns="45789" rIns="91577" bIns="45789" rtlCol="0"/>
          <a:lstStyle>
            <a:lvl1pPr algn="r">
              <a:defRPr sz="1200"/>
            </a:lvl1pPr>
          </a:lstStyle>
          <a:p>
            <a:fld id="{DA63D2B9-387E-418B-A3DD-2A94DF689688}" type="datetimeFigureOut">
              <a:rPr lang="it-IT" smtClean="0"/>
              <a:t>12/07/2018</a:t>
            </a:fld>
            <a:endParaRPr lang="it-IT"/>
          </a:p>
        </p:txBody>
      </p:sp>
      <p:sp>
        <p:nvSpPr>
          <p:cNvPr id="4" name="Segnaposto immagine diapositiva 3"/>
          <p:cNvSpPr>
            <a:spLocks noGrp="1" noRot="1" noChangeAspect="1"/>
          </p:cNvSpPr>
          <p:nvPr>
            <p:ph type="sldImg" idx="2"/>
          </p:nvPr>
        </p:nvSpPr>
        <p:spPr>
          <a:xfrm>
            <a:off x="422275" y="1243013"/>
            <a:ext cx="5964238" cy="3354387"/>
          </a:xfrm>
          <a:prstGeom prst="rect">
            <a:avLst/>
          </a:prstGeom>
          <a:noFill/>
          <a:ln w="12700">
            <a:solidFill>
              <a:prstClr val="black"/>
            </a:solidFill>
          </a:ln>
        </p:spPr>
        <p:txBody>
          <a:bodyPr vert="horz" lIns="91577" tIns="45789" rIns="91577" bIns="45789" rtlCol="0" anchor="ctr"/>
          <a:lstStyle/>
          <a:p>
            <a:endParaRPr lang="it-IT"/>
          </a:p>
        </p:txBody>
      </p:sp>
      <p:sp>
        <p:nvSpPr>
          <p:cNvPr id="5" name="Segnaposto note 4"/>
          <p:cNvSpPr>
            <a:spLocks noGrp="1"/>
          </p:cNvSpPr>
          <p:nvPr>
            <p:ph type="body" sz="quarter" idx="3"/>
          </p:nvPr>
        </p:nvSpPr>
        <p:spPr>
          <a:xfrm>
            <a:off x="680562" y="4783664"/>
            <a:ext cx="5447666" cy="3914050"/>
          </a:xfrm>
          <a:prstGeom prst="rect">
            <a:avLst/>
          </a:prstGeom>
        </p:spPr>
        <p:txBody>
          <a:bodyPr vert="horz" lIns="91577" tIns="45789" rIns="91577" bIns="45789"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3322"/>
            <a:ext cx="2951217" cy="497603"/>
          </a:xfrm>
          <a:prstGeom prst="rect">
            <a:avLst/>
          </a:prstGeom>
        </p:spPr>
        <p:txBody>
          <a:bodyPr vert="horz" lIns="91577" tIns="45789" rIns="91577" bIns="45789" rtlCol="0" anchor="b"/>
          <a:lstStyle>
            <a:lvl1pPr algn="l">
              <a:defRPr sz="1200"/>
            </a:lvl1pPr>
          </a:lstStyle>
          <a:p>
            <a:endParaRPr lang="it-IT"/>
          </a:p>
        </p:txBody>
      </p:sp>
      <p:sp>
        <p:nvSpPr>
          <p:cNvPr id="7" name="Segnaposto numero diapositiva 6"/>
          <p:cNvSpPr>
            <a:spLocks noGrp="1"/>
          </p:cNvSpPr>
          <p:nvPr>
            <p:ph type="sldNum" sz="quarter" idx="5"/>
          </p:nvPr>
        </p:nvSpPr>
        <p:spPr>
          <a:xfrm>
            <a:off x="3855981" y="9443322"/>
            <a:ext cx="2951217" cy="497603"/>
          </a:xfrm>
          <a:prstGeom prst="rect">
            <a:avLst/>
          </a:prstGeom>
        </p:spPr>
        <p:txBody>
          <a:bodyPr vert="horz" lIns="91577" tIns="45789" rIns="91577" bIns="45789" rtlCol="0" anchor="b"/>
          <a:lstStyle>
            <a:lvl1pPr algn="r">
              <a:defRPr sz="1200"/>
            </a:lvl1pPr>
          </a:lstStyle>
          <a:p>
            <a:fld id="{2628E580-973C-482C-B761-D5BB13D44375}" type="slidenum">
              <a:rPr lang="it-IT" smtClean="0"/>
              <a:t>‹N›</a:t>
            </a:fld>
            <a:endParaRPr lang="it-IT"/>
          </a:p>
        </p:txBody>
      </p:sp>
    </p:spTree>
    <p:extLst>
      <p:ext uri="{BB962C8B-B14F-4D97-AF65-F5344CB8AC3E}">
        <p14:creationId xmlns:p14="http://schemas.microsoft.com/office/powerpoint/2010/main" val="1231194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628E580-973C-482C-B761-D5BB13D44375}" type="slidenum">
              <a:rPr lang="it-IT" smtClean="0"/>
              <a:t>1</a:t>
            </a:fld>
            <a:endParaRPr lang="it-IT"/>
          </a:p>
        </p:txBody>
      </p:sp>
    </p:spTree>
    <p:extLst>
      <p:ext uri="{BB962C8B-B14F-4D97-AF65-F5344CB8AC3E}">
        <p14:creationId xmlns:p14="http://schemas.microsoft.com/office/powerpoint/2010/main" val="242226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628E580-973C-482C-B761-D5BB13D44375}" type="slidenum">
              <a:rPr lang="it-IT" smtClean="0"/>
              <a:t>2</a:t>
            </a:fld>
            <a:endParaRPr lang="it-IT"/>
          </a:p>
        </p:txBody>
      </p:sp>
    </p:spTree>
    <p:extLst>
      <p:ext uri="{BB962C8B-B14F-4D97-AF65-F5344CB8AC3E}">
        <p14:creationId xmlns:p14="http://schemas.microsoft.com/office/powerpoint/2010/main" val="91144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628E580-973C-482C-B761-D5BB13D44375}" type="slidenum">
              <a:rPr lang="it-IT" smtClean="0"/>
              <a:t>27</a:t>
            </a:fld>
            <a:endParaRPr lang="it-IT"/>
          </a:p>
        </p:txBody>
      </p:sp>
    </p:spTree>
    <p:extLst>
      <p:ext uri="{BB962C8B-B14F-4D97-AF65-F5344CB8AC3E}">
        <p14:creationId xmlns:p14="http://schemas.microsoft.com/office/powerpoint/2010/main" val="3545496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24B790F-F977-4D87-8919-21D6ED73D552}"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0125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71EF70D9-6252-41A4-9D06-BA77AA7F87E9}"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84293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ACDCA693-803A-4B7D-A32C-C8B9F1A7EB21}"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48310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A3567E90-28CF-4E30-AFEF-3A5F7A6B4C4C}"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677496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2C8B8BB1-42E2-49DE-BD2F-52AABEBDDE48}"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78942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8566318F-DFAF-4D58-90A2-A4617AA8758B}"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746399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CEA31C6-B64F-49B6-A7EA-B1188A810C1C}"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42679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C92FFE8-0DBD-4DD6-803C-8B459C404C96}"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7363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36A7C96-B7A7-4713-A3B2-344B48007050}"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118903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4C5040C9-C194-4937-BF59-347BF85371B7}" type="datetime1">
              <a:rPr lang="en-US" smtClean="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42806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3D8A4B4-FC65-4D91-97ED-FF56753545E1}" type="datetime1">
              <a:rPr lang="en-US" smtClean="0"/>
              <a:t>7/12/2018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838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9F62573-7398-415F-8F96-6B643657FD97}" type="datetime1">
              <a:rPr lang="en-US" smtClean="0"/>
              <a:t>7/12/2018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6862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B0A478E-78C1-4652-B708-8067940D8E2D}" type="datetime1">
              <a:rPr lang="en-US" smtClean="0"/>
              <a:t>7/12/2018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057830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542A0-8988-457A-8872-EBEBD01A1105}" type="datetime1">
              <a:rPr lang="en-US" smtClean="0"/>
              <a:t>7/12/2018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8440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9D1F8D38-A2B3-4F8E-85EF-04D4E12D9972}" type="datetime1">
              <a:rPr lang="en-US" smtClean="0"/>
              <a:t>7/12/2018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16279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5" name="Date Placeholder 4"/>
          <p:cNvSpPr>
            <a:spLocks noGrp="1"/>
          </p:cNvSpPr>
          <p:nvPr>
            <p:ph type="dt" sz="half" idx="10"/>
          </p:nvPr>
        </p:nvSpPr>
        <p:spPr/>
        <p:txBody>
          <a:bodyPr/>
          <a:lstStyle/>
          <a:p>
            <a:fld id="{75401B0D-B630-43EE-98A5-88C156E2C853}" type="datetime1">
              <a:rPr lang="en-US" smtClean="0"/>
              <a:t>7/12/2018</a:t>
            </a:fld>
            <a:endParaRPr lang="en-US" dirty="0"/>
          </a:p>
        </p:txBody>
      </p:sp>
    </p:spTree>
    <p:extLst>
      <p:ext uri="{BB962C8B-B14F-4D97-AF65-F5344CB8AC3E}">
        <p14:creationId xmlns:p14="http://schemas.microsoft.com/office/powerpoint/2010/main" val="275243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3A3AF9-8240-43DF-AC93-8130514E3EE9}" type="datetime1">
              <a:rPr lang="en-US" smtClean="0"/>
              <a:t>7/12/2018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06947166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ore.uni.com/catalogo/index.php/uni-en-14181-2015.htm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ore.uni.com/catalogo/index.php/uni-en-15267-1-2009.html"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D532701-5C66-47A3-B4DB-2AD480E1E0D0}"/>
              </a:ext>
            </a:extLst>
          </p:cNvPr>
          <p:cNvSpPr>
            <a:spLocks noGrp="1"/>
          </p:cNvSpPr>
          <p:nvPr>
            <p:ph type="ctrTitle"/>
          </p:nvPr>
        </p:nvSpPr>
        <p:spPr>
          <a:xfrm>
            <a:off x="0" y="381000"/>
            <a:ext cx="12192001" cy="745109"/>
          </a:xfrm>
        </p:spPr>
        <p:txBody>
          <a:bodyPr>
            <a:noAutofit/>
          </a:bodyPr>
          <a:lstStyle/>
          <a:p>
            <a:pPr algn="ctr"/>
            <a:r>
              <a:rPr lang="it-IT" sz="4000" b="1" dirty="0">
                <a:solidFill>
                  <a:schemeClr val="accent2">
                    <a:lumMod val="75000"/>
                  </a:schemeClr>
                </a:solidFill>
              </a:rPr>
              <a:t>SME – SISTEMA MONITORAGGIO EMISSIONI </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944" y="1213195"/>
            <a:ext cx="6460112" cy="3633813"/>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628" y="5972515"/>
            <a:ext cx="2481943" cy="885485"/>
          </a:xfrm>
          <a:prstGeom prst="rect">
            <a:avLst/>
          </a:prstGeom>
        </p:spPr>
      </p:pic>
      <p:sp>
        <p:nvSpPr>
          <p:cNvPr id="4" name="CasellaDiTesto 3"/>
          <p:cNvSpPr txBox="1"/>
          <p:nvPr/>
        </p:nvSpPr>
        <p:spPr>
          <a:xfrm>
            <a:off x="1817916" y="4934094"/>
            <a:ext cx="8392885" cy="523220"/>
          </a:xfrm>
          <a:prstGeom prst="rect">
            <a:avLst/>
          </a:prstGeom>
          <a:noFill/>
        </p:spPr>
        <p:txBody>
          <a:bodyPr wrap="square" rtlCol="0">
            <a:spAutoFit/>
          </a:bodyPr>
          <a:lstStyle/>
          <a:p>
            <a:pPr algn="ctr"/>
            <a:r>
              <a:rPr lang="it-IT" sz="2800" dirty="0" err="1">
                <a:solidFill>
                  <a:schemeClr val="accent2">
                    <a:lumMod val="50000"/>
                  </a:schemeClr>
                </a:solidFill>
              </a:rPr>
              <a:t>Termoutilizzatore</a:t>
            </a:r>
            <a:r>
              <a:rPr lang="it-IT" sz="2800" dirty="0">
                <a:solidFill>
                  <a:schemeClr val="accent2">
                    <a:lumMod val="50000"/>
                  </a:schemeClr>
                </a:solidFill>
              </a:rPr>
              <a:t> di RSU e RSNP sito a Parona (</a:t>
            </a:r>
            <a:r>
              <a:rPr lang="it-IT" sz="2800" dirty="0" err="1">
                <a:solidFill>
                  <a:schemeClr val="accent2">
                    <a:lumMod val="50000"/>
                  </a:schemeClr>
                </a:solidFill>
              </a:rPr>
              <a:t>Pv</a:t>
            </a:r>
            <a:r>
              <a:rPr lang="it-IT" sz="2800" dirty="0">
                <a:solidFill>
                  <a:schemeClr val="accent2">
                    <a:lumMod val="50000"/>
                  </a:schemeClr>
                </a:solidFill>
              </a:rPr>
              <a:t>)</a:t>
            </a:r>
          </a:p>
        </p:txBody>
      </p:sp>
    </p:spTree>
    <p:extLst>
      <p:ext uri="{BB962C8B-B14F-4D97-AF65-F5344CB8AC3E}">
        <p14:creationId xmlns:p14="http://schemas.microsoft.com/office/powerpoint/2010/main" val="1938001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F9973AA5-287C-4F8E-BADB-0A33E1ED31E4}"/>
              </a:ext>
            </a:extLst>
          </p:cNvPr>
          <p:cNvPicPr>
            <a:picLocks noChangeAspect="1"/>
          </p:cNvPicPr>
          <p:nvPr/>
        </p:nvPicPr>
        <p:blipFill>
          <a:blip r:embed="rId2"/>
          <a:stretch>
            <a:fillRect/>
          </a:stretch>
        </p:blipFill>
        <p:spPr>
          <a:xfrm>
            <a:off x="0" y="0"/>
            <a:ext cx="10092330" cy="6498771"/>
          </a:xfrm>
          <a:prstGeom prst="rect">
            <a:avLst/>
          </a:prstGeom>
        </p:spPr>
      </p:pic>
      <p:sp>
        <p:nvSpPr>
          <p:cNvPr id="3" name="Segnaposto numero diapositiva 2"/>
          <p:cNvSpPr>
            <a:spLocks noGrp="1"/>
          </p:cNvSpPr>
          <p:nvPr>
            <p:ph type="sldNum" sz="quarter" idx="12"/>
          </p:nvPr>
        </p:nvSpPr>
        <p:spPr>
          <a:xfrm>
            <a:off x="11249781" y="6230549"/>
            <a:ext cx="683339" cy="365125"/>
          </a:xfrm>
        </p:spPr>
        <p:txBody>
          <a:bodyPr/>
          <a:lstStyle/>
          <a:p>
            <a:fld id="{6D22F896-40B5-4ADD-8801-0D06FADFA095}" type="slidenum">
              <a:rPr lang="en-US" sz="2000" smtClean="0">
                <a:solidFill>
                  <a:schemeClr val="tx2"/>
                </a:solidFill>
              </a:rPr>
              <a:t>10</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586984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FDBE5D29-44EC-4577-BC96-30B9A6F7516D}"/>
              </a:ext>
            </a:extLst>
          </p:cNvPr>
          <p:cNvPicPr>
            <a:picLocks noChangeAspect="1"/>
          </p:cNvPicPr>
          <p:nvPr/>
        </p:nvPicPr>
        <p:blipFill rotWithShape="1">
          <a:blip r:embed="rId2"/>
          <a:srcRect l="22060" t="25777" r="36620" b="8798"/>
          <a:stretch/>
        </p:blipFill>
        <p:spPr>
          <a:xfrm>
            <a:off x="0" y="226694"/>
            <a:ext cx="6088517" cy="5422916"/>
          </a:xfrm>
          <a:prstGeom prst="rect">
            <a:avLst/>
          </a:prstGeom>
        </p:spPr>
      </p:pic>
      <p:pic>
        <p:nvPicPr>
          <p:cNvPr id="4" name="Immagine 3">
            <a:extLst>
              <a:ext uri="{FF2B5EF4-FFF2-40B4-BE49-F238E27FC236}">
                <a16:creationId xmlns="" xmlns:a16="http://schemas.microsoft.com/office/drawing/2014/main" id="{A406A4B3-2939-488A-89DA-E08D16CF9E43}"/>
              </a:ext>
            </a:extLst>
          </p:cNvPr>
          <p:cNvPicPr>
            <a:picLocks noChangeAspect="1"/>
          </p:cNvPicPr>
          <p:nvPr/>
        </p:nvPicPr>
        <p:blipFill>
          <a:blip r:embed="rId3"/>
          <a:stretch>
            <a:fillRect/>
          </a:stretch>
        </p:blipFill>
        <p:spPr>
          <a:xfrm>
            <a:off x="6197374" y="150419"/>
            <a:ext cx="5424161" cy="5575467"/>
          </a:xfrm>
          <a:prstGeom prst="rect">
            <a:avLst/>
          </a:prstGeom>
        </p:spPr>
      </p:pic>
      <p:sp>
        <p:nvSpPr>
          <p:cNvPr id="3" name="Segnaposto numero diapositiva 2"/>
          <p:cNvSpPr>
            <a:spLocks noGrp="1"/>
          </p:cNvSpPr>
          <p:nvPr>
            <p:ph type="sldNum" sz="quarter" idx="12"/>
          </p:nvPr>
        </p:nvSpPr>
        <p:spPr>
          <a:xfrm>
            <a:off x="11270801" y="6262080"/>
            <a:ext cx="683339" cy="365125"/>
          </a:xfrm>
        </p:spPr>
        <p:txBody>
          <a:bodyPr/>
          <a:lstStyle/>
          <a:p>
            <a:fld id="{6D22F896-40B5-4ADD-8801-0D06FADFA095}" type="slidenum">
              <a:rPr lang="en-US" sz="2000" smtClean="0">
                <a:solidFill>
                  <a:schemeClr val="tx2"/>
                </a:solidFill>
              </a:rPr>
              <a:t>11</a:t>
            </a:fld>
            <a:endParaRPr lang="en-US" sz="2000" dirty="0">
              <a:solidFill>
                <a:schemeClr val="tx2"/>
              </a:solidFill>
            </a:endParaRP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236278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2AD98155-B93C-4931-A506-64772284AB22}"/>
              </a:ext>
            </a:extLst>
          </p:cNvPr>
          <p:cNvPicPr>
            <a:picLocks noChangeAspect="1"/>
          </p:cNvPicPr>
          <p:nvPr/>
        </p:nvPicPr>
        <p:blipFill>
          <a:blip r:embed="rId2"/>
          <a:stretch>
            <a:fillRect/>
          </a:stretch>
        </p:blipFill>
        <p:spPr>
          <a:xfrm>
            <a:off x="6652613" y="162007"/>
            <a:ext cx="4875802" cy="5696792"/>
          </a:xfrm>
          <a:prstGeom prst="rect">
            <a:avLst/>
          </a:prstGeom>
        </p:spPr>
      </p:pic>
      <p:sp>
        <p:nvSpPr>
          <p:cNvPr id="2" name="Segnaposto numero diapositiva 1"/>
          <p:cNvSpPr>
            <a:spLocks noGrp="1"/>
          </p:cNvSpPr>
          <p:nvPr>
            <p:ph type="sldNum" sz="quarter" idx="12"/>
          </p:nvPr>
        </p:nvSpPr>
        <p:spPr>
          <a:xfrm>
            <a:off x="11249780" y="6199872"/>
            <a:ext cx="683339" cy="365125"/>
          </a:xfrm>
        </p:spPr>
        <p:txBody>
          <a:bodyPr/>
          <a:lstStyle/>
          <a:p>
            <a:fld id="{6D22F896-40B5-4ADD-8801-0D06FADFA095}" type="slidenum">
              <a:rPr lang="en-US" sz="2000" smtClean="0">
                <a:solidFill>
                  <a:schemeClr val="tx2"/>
                </a:solidFill>
              </a:rPr>
              <a:t>12</a:t>
            </a:fld>
            <a:endParaRPr lang="en-US" sz="2000" dirty="0">
              <a:solidFill>
                <a:schemeClr val="tx2"/>
              </a:solidFill>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 y="162007"/>
            <a:ext cx="6527950" cy="5700299"/>
          </a:xfrm>
          <a:prstGeom prst="rect">
            <a:avLst/>
          </a:prstGeom>
        </p:spPr>
      </p:pic>
    </p:spTree>
    <p:extLst>
      <p:ext uri="{BB962C8B-B14F-4D97-AF65-F5344CB8AC3E}">
        <p14:creationId xmlns:p14="http://schemas.microsoft.com/office/powerpoint/2010/main" val="218294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0856F094-1477-4F61-80F6-AF4E5F5A3865}"/>
              </a:ext>
            </a:extLst>
          </p:cNvPr>
          <p:cNvPicPr>
            <a:picLocks noChangeAspect="1"/>
          </p:cNvPicPr>
          <p:nvPr/>
        </p:nvPicPr>
        <p:blipFill rotWithShape="1">
          <a:blip r:embed="rId2"/>
          <a:srcRect l="23271" t="17678" r="37673" b="12890"/>
          <a:stretch/>
        </p:blipFill>
        <p:spPr>
          <a:xfrm>
            <a:off x="0" y="0"/>
            <a:ext cx="5974080" cy="5974079"/>
          </a:xfrm>
          <a:prstGeom prst="rect">
            <a:avLst/>
          </a:prstGeom>
        </p:spPr>
      </p:pic>
      <p:pic>
        <p:nvPicPr>
          <p:cNvPr id="4" name="Immagine 3">
            <a:extLst>
              <a:ext uri="{FF2B5EF4-FFF2-40B4-BE49-F238E27FC236}">
                <a16:creationId xmlns="" xmlns:a16="http://schemas.microsoft.com/office/drawing/2014/main" id="{D7E5D3A1-3D42-4E8D-9766-8EAD5D30B47C}"/>
              </a:ext>
            </a:extLst>
          </p:cNvPr>
          <p:cNvPicPr>
            <a:picLocks noChangeAspect="1"/>
          </p:cNvPicPr>
          <p:nvPr/>
        </p:nvPicPr>
        <p:blipFill>
          <a:blip r:embed="rId3"/>
          <a:stretch>
            <a:fillRect/>
          </a:stretch>
        </p:blipFill>
        <p:spPr>
          <a:xfrm>
            <a:off x="5974080" y="554318"/>
            <a:ext cx="5959039" cy="4860937"/>
          </a:xfrm>
          <a:prstGeom prst="rect">
            <a:avLst/>
          </a:prstGeom>
        </p:spPr>
      </p:pic>
      <p:sp>
        <p:nvSpPr>
          <p:cNvPr id="2" name="Segnaposto numero diapositiva 1"/>
          <p:cNvSpPr>
            <a:spLocks noGrp="1"/>
          </p:cNvSpPr>
          <p:nvPr>
            <p:ph type="sldNum" sz="quarter" idx="12"/>
          </p:nvPr>
        </p:nvSpPr>
        <p:spPr>
          <a:xfrm>
            <a:off x="11249780" y="6230549"/>
            <a:ext cx="683339" cy="365125"/>
          </a:xfrm>
        </p:spPr>
        <p:txBody>
          <a:bodyPr/>
          <a:lstStyle/>
          <a:p>
            <a:fld id="{6D22F896-40B5-4ADD-8801-0D06FADFA095}" type="slidenum">
              <a:rPr lang="en-US" sz="2000" smtClean="0">
                <a:solidFill>
                  <a:schemeClr val="tx2"/>
                </a:solidFill>
              </a:rPr>
              <a:t>13</a:t>
            </a:fld>
            <a:endParaRPr lang="en-US" sz="2000" dirty="0">
              <a:solidFill>
                <a:schemeClr val="tx2"/>
              </a:solidFill>
            </a:endParaRP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219010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C717C790-878A-46E8-9039-BCC78BD933B1}"/>
              </a:ext>
            </a:extLst>
          </p:cNvPr>
          <p:cNvPicPr>
            <a:picLocks noChangeAspect="1"/>
          </p:cNvPicPr>
          <p:nvPr/>
        </p:nvPicPr>
        <p:blipFill rotWithShape="1">
          <a:blip r:embed="rId2"/>
          <a:srcRect l="21715" t="30095" r="37216" b="26196"/>
          <a:stretch/>
        </p:blipFill>
        <p:spPr>
          <a:xfrm>
            <a:off x="1" y="1760798"/>
            <a:ext cx="5223298" cy="3126888"/>
          </a:xfrm>
          <a:prstGeom prst="rect">
            <a:avLst/>
          </a:prstGeom>
        </p:spPr>
      </p:pic>
      <p:pic>
        <p:nvPicPr>
          <p:cNvPr id="5" name="Immagine 4">
            <a:extLst>
              <a:ext uri="{FF2B5EF4-FFF2-40B4-BE49-F238E27FC236}">
                <a16:creationId xmlns="" xmlns:a16="http://schemas.microsoft.com/office/drawing/2014/main" id="{43426C3D-3EBC-459A-915B-CCBA0F486EA3}"/>
              </a:ext>
            </a:extLst>
          </p:cNvPr>
          <p:cNvPicPr>
            <a:picLocks noChangeAspect="1"/>
          </p:cNvPicPr>
          <p:nvPr/>
        </p:nvPicPr>
        <p:blipFill rotWithShape="1">
          <a:blip r:embed="rId3"/>
          <a:srcRect l="22000" t="24381" r="35786" b="37270"/>
          <a:stretch/>
        </p:blipFill>
        <p:spPr>
          <a:xfrm>
            <a:off x="5132442" y="275153"/>
            <a:ext cx="5801154" cy="2964379"/>
          </a:xfrm>
          <a:prstGeom prst="rect">
            <a:avLst/>
          </a:prstGeom>
        </p:spPr>
      </p:pic>
      <p:pic>
        <p:nvPicPr>
          <p:cNvPr id="6" name="Immagine 5">
            <a:extLst>
              <a:ext uri="{FF2B5EF4-FFF2-40B4-BE49-F238E27FC236}">
                <a16:creationId xmlns="" xmlns:a16="http://schemas.microsoft.com/office/drawing/2014/main" id="{14389769-DF4E-45A5-A12E-F08FCCFB5E5E}"/>
              </a:ext>
            </a:extLst>
          </p:cNvPr>
          <p:cNvPicPr>
            <a:picLocks noChangeAspect="1"/>
          </p:cNvPicPr>
          <p:nvPr/>
        </p:nvPicPr>
        <p:blipFill rotWithShape="1">
          <a:blip r:embed="rId4"/>
          <a:srcRect l="21642" t="31111" r="35643" b="28889"/>
          <a:stretch/>
        </p:blipFill>
        <p:spPr>
          <a:xfrm>
            <a:off x="5132442" y="3658624"/>
            <a:ext cx="5801589" cy="3056021"/>
          </a:xfrm>
          <a:prstGeom prst="rect">
            <a:avLst/>
          </a:prstGeom>
        </p:spPr>
      </p:pic>
      <p:sp>
        <p:nvSpPr>
          <p:cNvPr id="7" name="Freccia a destra 6">
            <a:extLst>
              <a:ext uri="{FF2B5EF4-FFF2-40B4-BE49-F238E27FC236}">
                <a16:creationId xmlns="" xmlns:a16="http://schemas.microsoft.com/office/drawing/2014/main" id="{8F6ADB7E-4D60-473A-B5CF-5F2D3D2356F2}"/>
              </a:ext>
            </a:extLst>
          </p:cNvPr>
          <p:cNvSpPr/>
          <p:nvPr/>
        </p:nvSpPr>
        <p:spPr>
          <a:xfrm rot="20036316">
            <a:off x="3417636" y="1505172"/>
            <a:ext cx="2076438" cy="1272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 xmlns:a16="http://schemas.microsoft.com/office/drawing/2014/main" id="{5447F2E5-9F75-4DB7-A11E-00CD120C9C25}"/>
              </a:ext>
            </a:extLst>
          </p:cNvPr>
          <p:cNvSpPr/>
          <p:nvPr/>
        </p:nvSpPr>
        <p:spPr>
          <a:xfrm rot="841655">
            <a:off x="3425431" y="4002203"/>
            <a:ext cx="1808188" cy="137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p:cNvSpPr>
            <a:spLocks noGrp="1"/>
          </p:cNvSpPr>
          <p:nvPr>
            <p:ph type="sldNum" sz="quarter" idx="12"/>
          </p:nvPr>
        </p:nvSpPr>
        <p:spPr>
          <a:xfrm>
            <a:off x="11260291" y="6227379"/>
            <a:ext cx="683339" cy="365125"/>
          </a:xfrm>
        </p:spPr>
        <p:txBody>
          <a:bodyPr/>
          <a:lstStyle/>
          <a:p>
            <a:fld id="{6D22F896-40B5-4ADD-8801-0D06FADFA095}" type="slidenum">
              <a:rPr lang="en-US" sz="2000" smtClean="0">
                <a:solidFill>
                  <a:schemeClr val="tx2"/>
                </a:solidFill>
              </a:rPr>
              <a:t>14</a:t>
            </a:fld>
            <a:endParaRPr lang="en-US" sz="2000" dirty="0">
              <a:solidFill>
                <a:schemeClr val="tx2"/>
              </a:solidFill>
            </a:endParaRPr>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16692"/>
            <a:ext cx="1333995" cy="586498"/>
          </a:xfrm>
          <a:prstGeom prst="rect">
            <a:avLst/>
          </a:prstGeom>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279800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E85921D5-7601-46CF-8E39-984B2788219D}"/>
              </a:ext>
            </a:extLst>
          </p:cNvPr>
          <p:cNvPicPr>
            <a:picLocks noChangeAspect="1"/>
          </p:cNvPicPr>
          <p:nvPr/>
        </p:nvPicPr>
        <p:blipFill rotWithShape="1">
          <a:blip r:embed="rId2"/>
          <a:srcRect l="26357" t="17143" r="40786" b="5903"/>
          <a:stretch/>
        </p:blipFill>
        <p:spPr>
          <a:xfrm>
            <a:off x="252662" y="-1"/>
            <a:ext cx="4656221" cy="6134065"/>
          </a:xfrm>
          <a:prstGeom prst="rect">
            <a:avLst/>
          </a:prstGeom>
        </p:spPr>
      </p:pic>
      <p:pic>
        <p:nvPicPr>
          <p:cNvPr id="4" name="Immagine 3">
            <a:extLst>
              <a:ext uri="{FF2B5EF4-FFF2-40B4-BE49-F238E27FC236}">
                <a16:creationId xmlns="" xmlns:a16="http://schemas.microsoft.com/office/drawing/2014/main" id="{097E026C-81BF-4919-BA61-411DA4DEE0E7}"/>
              </a:ext>
            </a:extLst>
          </p:cNvPr>
          <p:cNvPicPr>
            <a:picLocks noChangeAspect="1"/>
          </p:cNvPicPr>
          <p:nvPr/>
        </p:nvPicPr>
        <p:blipFill>
          <a:blip r:embed="rId3"/>
          <a:stretch>
            <a:fillRect/>
          </a:stretch>
        </p:blipFill>
        <p:spPr>
          <a:xfrm>
            <a:off x="5141303" y="0"/>
            <a:ext cx="6277811" cy="6032584"/>
          </a:xfrm>
          <a:prstGeom prst="rect">
            <a:avLst/>
          </a:prstGeom>
        </p:spPr>
      </p:pic>
      <p:sp>
        <p:nvSpPr>
          <p:cNvPr id="3" name="Segnaposto numero diapositiva 2"/>
          <p:cNvSpPr>
            <a:spLocks noGrp="1"/>
          </p:cNvSpPr>
          <p:nvPr>
            <p:ph type="sldNum" sz="quarter" idx="12"/>
          </p:nvPr>
        </p:nvSpPr>
        <p:spPr>
          <a:xfrm>
            <a:off x="11249781" y="6241059"/>
            <a:ext cx="683339" cy="365125"/>
          </a:xfrm>
        </p:spPr>
        <p:txBody>
          <a:bodyPr/>
          <a:lstStyle/>
          <a:p>
            <a:fld id="{6D22F896-40B5-4ADD-8801-0D06FADFA095}" type="slidenum">
              <a:rPr lang="en-US" sz="2000" smtClean="0">
                <a:solidFill>
                  <a:schemeClr val="tx2"/>
                </a:solidFill>
              </a:rPr>
              <a:t>15</a:t>
            </a:fld>
            <a:endParaRPr lang="en-US" sz="2000" dirty="0">
              <a:solidFill>
                <a:schemeClr val="tx2"/>
              </a:solidFill>
            </a:endParaRP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3473596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B2C1B45D-8C59-4F2E-91BB-A037CC0B0107}"/>
              </a:ext>
            </a:extLst>
          </p:cNvPr>
          <p:cNvPicPr>
            <a:picLocks noChangeAspect="1"/>
          </p:cNvPicPr>
          <p:nvPr/>
        </p:nvPicPr>
        <p:blipFill rotWithShape="1">
          <a:blip r:embed="rId2"/>
          <a:srcRect l="21499" t="26032" r="36286" b="7302"/>
          <a:stretch/>
        </p:blipFill>
        <p:spPr>
          <a:xfrm>
            <a:off x="6315721" y="753433"/>
            <a:ext cx="5549425" cy="4929693"/>
          </a:xfrm>
          <a:prstGeom prst="rect">
            <a:avLst/>
          </a:prstGeom>
        </p:spPr>
      </p:pic>
      <p:pic>
        <p:nvPicPr>
          <p:cNvPr id="5" name="Immagine 4">
            <a:extLst>
              <a:ext uri="{FF2B5EF4-FFF2-40B4-BE49-F238E27FC236}">
                <a16:creationId xmlns="" xmlns:a16="http://schemas.microsoft.com/office/drawing/2014/main" id="{500B79AE-9F65-4CF6-8F11-50D7D75781DB}"/>
              </a:ext>
            </a:extLst>
          </p:cNvPr>
          <p:cNvPicPr>
            <a:picLocks noChangeAspect="1"/>
          </p:cNvPicPr>
          <p:nvPr/>
        </p:nvPicPr>
        <p:blipFill>
          <a:blip r:embed="rId3"/>
          <a:stretch>
            <a:fillRect/>
          </a:stretch>
        </p:blipFill>
        <p:spPr>
          <a:xfrm>
            <a:off x="0" y="753433"/>
            <a:ext cx="6346305" cy="4403558"/>
          </a:xfrm>
          <a:prstGeom prst="rect">
            <a:avLst/>
          </a:prstGeom>
        </p:spPr>
      </p:pic>
      <p:sp>
        <p:nvSpPr>
          <p:cNvPr id="3" name="Segnaposto numero diapositiva 2"/>
          <p:cNvSpPr>
            <a:spLocks noGrp="1"/>
          </p:cNvSpPr>
          <p:nvPr>
            <p:ph type="sldNum" sz="quarter" idx="12"/>
          </p:nvPr>
        </p:nvSpPr>
        <p:spPr>
          <a:xfrm>
            <a:off x="11181807" y="6156898"/>
            <a:ext cx="683339" cy="365125"/>
          </a:xfrm>
        </p:spPr>
        <p:txBody>
          <a:bodyPr/>
          <a:lstStyle/>
          <a:p>
            <a:fld id="{6D22F896-40B5-4ADD-8801-0D06FADFA095}" type="slidenum">
              <a:rPr lang="en-US" sz="2000" smtClean="0">
                <a:solidFill>
                  <a:schemeClr val="tx2"/>
                </a:solidFill>
              </a:rPr>
              <a:t>16</a:t>
            </a:fld>
            <a:endParaRPr lang="en-US" sz="2000" dirty="0">
              <a:solidFill>
                <a:schemeClr val="tx2"/>
              </a:solidFill>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958" y="5541401"/>
            <a:ext cx="1725188" cy="615497"/>
          </a:xfrm>
          <a:prstGeom prst="rect">
            <a:avLst/>
          </a:prstGeom>
        </p:spPr>
      </p:pic>
    </p:spTree>
    <p:extLst>
      <p:ext uri="{BB962C8B-B14F-4D97-AF65-F5344CB8AC3E}">
        <p14:creationId xmlns:p14="http://schemas.microsoft.com/office/powerpoint/2010/main" val="117208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4803579D-1D67-4CA8-BF79-6774CC0A8B14}"/>
              </a:ext>
            </a:extLst>
          </p:cNvPr>
          <p:cNvPicPr>
            <a:picLocks noChangeAspect="1"/>
          </p:cNvPicPr>
          <p:nvPr/>
        </p:nvPicPr>
        <p:blipFill rotWithShape="1">
          <a:blip r:embed="rId2"/>
          <a:srcRect l="19785" t="15619" r="37429" b="6666"/>
          <a:stretch/>
        </p:blipFill>
        <p:spPr>
          <a:xfrm>
            <a:off x="6649403" y="538427"/>
            <a:ext cx="5397213" cy="5514347"/>
          </a:xfrm>
          <a:prstGeom prst="rect">
            <a:avLst/>
          </a:prstGeom>
        </p:spPr>
      </p:pic>
      <p:pic>
        <p:nvPicPr>
          <p:cNvPr id="3" name="Immagine 2">
            <a:extLst>
              <a:ext uri="{FF2B5EF4-FFF2-40B4-BE49-F238E27FC236}">
                <a16:creationId xmlns="" xmlns:a16="http://schemas.microsoft.com/office/drawing/2014/main" id="{1AFC5B44-E312-4B14-A2F3-48EBDFE60F5A}"/>
              </a:ext>
            </a:extLst>
          </p:cNvPr>
          <p:cNvPicPr>
            <a:picLocks noChangeAspect="1"/>
          </p:cNvPicPr>
          <p:nvPr/>
        </p:nvPicPr>
        <p:blipFill>
          <a:blip r:embed="rId3"/>
          <a:stretch>
            <a:fillRect/>
          </a:stretch>
        </p:blipFill>
        <p:spPr>
          <a:xfrm>
            <a:off x="0" y="0"/>
            <a:ext cx="6517055" cy="5484803"/>
          </a:xfrm>
          <a:prstGeom prst="rect">
            <a:avLst/>
          </a:prstGeom>
        </p:spPr>
      </p:pic>
      <p:sp>
        <p:nvSpPr>
          <p:cNvPr id="4" name="Segnaposto numero diapositiva 3"/>
          <p:cNvSpPr>
            <a:spLocks noGrp="1"/>
          </p:cNvSpPr>
          <p:nvPr>
            <p:ph type="sldNum" sz="quarter" idx="12"/>
          </p:nvPr>
        </p:nvSpPr>
        <p:spPr>
          <a:xfrm>
            <a:off x="11363277" y="6235336"/>
            <a:ext cx="683339" cy="365125"/>
          </a:xfrm>
        </p:spPr>
        <p:txBody>
          <a:bodyPr/>
          <a:lstStyle/>
          <a:p>
            <a:fld id="{6D22F896-40B5-4ADD-8801-0D06FADFA095}" type="slidenum">
              <a:rPr lang="en-US" sz="2000" smtClean="0">
                <a:solidFill>
                  <a:schemeClr val="tx2"/>
                </a:solidFill>
              </a:rPr>
              <a:t>17</a:t>
            </a:fld>
            <a:endParaRPr lang="en-US" sz="2000" dirty="0">
              <a:solidFill>
                <a:schemeClr val="tx2"/>
              </a:solidFill>
            </a:endParaRP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428" y="5619839"/>
            <a:ext cx="1725188" cy="615497"/>
          </a:xfrm>
          <a:prstGeom prst="rect">
            <a:avLst/>
          </a:prstGeom>
        </p:spPr>
      </p:pic>
    </p:spTree>
    <p:extLst>
      <p:ext uri="{BB962C8B-B14F-4D97-AF65-F5344CB8AC3E}">
        <p14:creationId xmlns:p14="http://schemas.microsoft.com/office/powerpoint/2010/main" val="248502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B8E5F2FA-B971-4C9A-82DF-9D3F7FD66591}"/>
              </a:ext>
            </a:extLst>
          </p:cNvPr>
          <p:cNvPicPr>
            <a:picLocks noChangeAspect="1"/>
          </p:cNvPicPr>
          <p:nvPr/>
        </p:nvPicPr>
        <p:blipFill rotWithShape="1">
          <a:blip r:embed="rId2"/>
          <a:srcRect l="22463" t="20064" r="37208" b="7683"/>
          <a:stretch/>
        </p:blipFill>
        <p:spPr>
          <a:xfrm>
            <a:off x="5463149" y="179535"/>
            <a:ext cx="5997568" cy="6044249"/>
          </a:xfrm>
          <a:prstGeom prst="rect">
            <a:avLst/>
          </a:prstGeom>
        </p:spPr>
      </p:pic>
      <p:pic>
        <p:nvPicPr>
          <p:cNvPr id="3" name="Immagine 2">
            <a:extLst>
              <a:ext uri="{FF2B5EF4-FFF2-40B4-BE49-F238E27FC236}">
                <a16:creationId xmlns="" xmlns:a16="http://schemas.microsoft.com/office/drawing/2014/main" id="{E93CD7B9-C81B-4B34-9F92-E9F930503FEC}"/>
              </a:ext>
            </a:extLst>
          </p:cNvPr>
          <p:cNvPicPr>
            <a:picLocks noChangeAspect="1"/>
          </p:cNvPicPr>
          <p:nvPr/>
        </p:nvPicPr>
        <p:blipFill rotWithShape="1">
          <a:blip r:embed="rId3"/>
          <a:srcRect l="22432" t="11556" r="35817" b="4587"/>
          <a:stretch/>
        </p:blipFill>
        <p:spPr>
          <a:xfrm>
            <a:off x="0" y="0"/>
            <a:ext cx="5463149" cy="6172200"/>
          </a:xfrm>
          <a:prstGeom prst="rect">
            <a:avLst/>
          </a:prstGeom>
        </p:spPr>
      </p:pic>
      <p:sp>
        <p:nvSpPr>
          <p:cNvPr id="4" name="Segnaposto numero diapositiva 3"/>
          <p:cNvSpPr>
            <a:spLocks noGrp="1"/>
          </p:cNvSpPr>
          <p:nvPr>
            <p:ph type="sldNum" sz="quarter" idx="12"/>
          </p:nvPr>
        </p:nvSpPr>
        <p:spPr>
          <a:xfrm>
            <a:off x="11261792" y="6223784"/>
            <a:ext cx="683339" cy="365125"/>
          </a:xfrm>
        </p:spPr>
        <p:txBody>
          <a:bodyPr/>
          <a:lstStyle/>
          <a:p>
            <a:fld id="{6D22F896-40B5-4ADD-8801-0D06FADFA095}" type="slidenum">
              <a:rPr lang="en-US" sz="2000" smtClean="0">
                <a:solidFill>
                  <a:schemeClr val="tx2"/>
                </a:solidFill>
              </a:rPr>
              <a:t>18</a:t>
            </a:fld>
            <a:endParaRPr lang="en-US" sz="2000" dirty="0">
              <a:solidFill>
                <a:schemeClr val="tx2"/>
              </a:solidFill>
            </a:endParaRP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829015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58793424-B3EE-4D38-9C91-04D49E25ED15}"/>
              </a:ext>
            </a:extLst>
          </p:cNvPr>
          <p:cNvPicPr>
            <a:picLocks noChangeAspect="1"/>
          </p:cNvPicPr>
          <p:nvPr/>
        </p:nvPicPr>
        <p:blipFill rotWithShape="1">
          <a:blip r:embed="rId2"/>
          <a:srcRect l="21467" t="18226" r="36491" b="12783"/>
          <a:stretch/>
        </p:blipFill>
        <p:spPr>
          <a:xfrm>
            <a:off x="1488608" y="363213"/>
            <a:ext cx="6349106" cy="5860711"/>
          </a:xfrm>
          <a:prstGeom prst="rect">
            <a:avLst/>
          </a:prstGeom>
        </p:spPr>
      </p:pic>
      <p:sp>
        <p:nvSpPr>
          <p:cNvPr id="3" name="Segnaposto numero diapositiva 2"/>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19</a:t>
            </a:fld>
            <a:endParaRPr lang="en-US" sz="2000" dirty="0">
              <a:solidFill>
                <a:schemeClr val="tx2"/>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60388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68A88642-6197-4350-965C-A3D475A99759}"/>
              </a:ext>
            </a:extLst>
          </p:cNvPr>
          <p:cNvPicPr>
            <a:picLocks noChangeAspect="1"/>
          </p:cNvPicPr>
          <p:nvPr/>
        </p:nvPicPr>
        <p:blipFill rotWithShape="1">
          <a:blip r:embed="rId3"/>
          <a:srcRect l="22844" t="17737" r="37041" b="28317"/>
          <a:stretch/>
        </p:blipFill>
        <p:spPr>
          <a:xfrm>
            <a:off x="620785" y="244434"/>
            <a:ext cx="7904860" cy="5979489"/>
          </a:xfrm>
          <a:prstGeom prst="rect">
            <a:avLst/>
          </a:prstGeom>
        </p:spPr>
      </p:pic>
      <p:sp>
        <p:nvSpPr>
          <p:cNvPr id="3" name="Segnaposto numero diapositiva 2"/>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a:t>
            </a:fld>
            <a:endParaRPr lang="en-US" sz="2000" dirty="0">
              <a:solidFill>
                <a:schemeClr val="tx2"/>
              </a:solidFill>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951854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F04BB78F-D486-43CE-B924-2CE1B8DEA3E0}"/>
              </a:ext>
            </a:extLst>
          </p:cNvPr>
          <p:cNvPicPr>
            <a:picLocks noChangeAspect="1"/>
          </p:cNvPicPr>
          <p:nvPr/>
        </p:nvPicPr>
        <p:blipFill rotWithShape="1">
          <a:blip r:embed="rId2"/>
          <a:srcRect l="23669" t="11865" r="39588" b="3853"/>
          <a:stretch/>
        </p:blipFill>
        <p:spPr>
          <a:xfrm>
            <a:off x="411673" y="0"/>
            <a:ext cx="5050676" cy="6516696"/>
          </a:xfrm>
          <a:prstGeom prst="rect">
            <a:avLst/>
          </a:prstGeom>
        </p:spPr>
      </p:pic>
      <p:pic>
        <p:nvPicPr>
          <p:cNvPr id="3" name="Immagine 2">
            <a:extLst>
              <a:ext uri="{FF2B5EF4-FFF2-40B4-BE49-F238E27FC236}">
                <a16:creationId xmlns="" xmlns:a16="http://schemas.microsoft.com/office/drawing/2014/main" id="{C335E629-2537-4A9B-A38A-A86CAF2DDB5C}"/>
              </a:ext>
            </a:extLst>
          </p:cNvPr>
          <p:cNvPicPr>
            <a:picLocks noChangeAspect="1"/>
          </p:cNvPicPr>
          <p:nvPr/>
        </p:nvPicPr>
        <p:blipFill>
          <a:blip r:embed="rId3"/>
          <a:stretch>
            <a:fillRect/>
          </a:stretch>
        </p:blipFill>
        <p:spPr>
          <a:xfrm>
            <a:off x="5462349" y="0"/>
            <a:ext cx="5207902" cy="6858000"/>
          </a:xfrm>
          <a:prstGeom prst="rect">
            <a:avLst/>
          </a:prstGeom>
        </p:spPr>
      </p:pic>
      <p:sp>
        <p:nvSpPr>
          <p:cNvPr id="4" name="Segnaposto numero diapositiva 3"/>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20</a:t>
            </a:fld>
            <a:endParaRPr lang="en-US" sz="2000" dirty="0">
              <a:solidFill>
                <a:schemeClr val="tx2"/>
              </a:solidFill>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897711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D6819EA2-5084-4DB7-9F38-959637B62274}"/>
              </a:ext>
            </a:extLst>
          </p:cNvPr>
          <p:cNvPicPr>
            <a:picLocks noChangeAspect="1"/>
          </p:cNvPicPr>
          <p:nvPr/>
        </p:nvPicPr>
        <p:blipFill rotWithShape="1">
          <a:blip r:embed="rId2"/>
          <a:srcRect l="24840" t="15535" r="40688" b="5443"/>
          <a:stretch/>
        </p:blipFill>
        <p:spPr>
          <a:xfrm>
            <a:off x="0" y="90063"/>
            <a:ext cx="4984493" cy="6427110"/>
          </a:xfrm>
          <a:prstGeom prst="rect">
            <a:avLst/>
          </a:prstGeom>
        </p:spPr>
      </p:pic>
      <p:pic>
        <p:nvPicPr>
          <p:cNvPr id="3" name="Immagine 2">
            <a:extLst>
              <a:ext uri="{FF2B5EF4-FFF2-40B4-BE49-F238E27FC236}">
                <a16:creationId xmlns="" xmlns:a16="http://schemas.microsoft.com/office/drawing/2014/main" id="{B38FBE8D-85B2-42CD-855F-5C96A785C96F}"/>
              </a:ext>
            </a:extLst>
          </p:cNvPr>
          <p:cNvPicPr>
            <a:picLocks noChangeAspect="1"/>
          </p:cNvPicPr>
          <p:nvPr/>
        </p:nvPicPr>
        <p:blipFill>
          <a:blip r:embed="rId3"/>
          <a:stretch>
            <a:fillRect/>
          </a:stretch>
        </p:blipFill>
        <p:spPr>
          <a:xfrm>
            <a:off x="4984493" y="0"/>
            <a:ext cx="4921669" cy="6593305"/>
          </a:xfrm>
          <a:prstGeom prst="rect">
            <a:avLst/>
          </a:prstGeom>
        </p:spPr>
      </p:pic>
      <p:sp>
        <p:nvSpPr>
          <p:cNvPr id="4" name="Segnaposto numero diapositiva 3"/>
          <p:cNvSpPr>
            <a:spLocks noGrp="1"/>
          </p:cNvSpPr>
          <p:nvPr>
            <p:ph type="sldNum" sz="quarter" idx="12"/>
          </p:nvPr>
        </p:nvSpPr>
        <p:spPr>
          <a:xfrm>
            <a:off x="11261792" y="6228180"/>
            <a:ext cx="683339" cy="365125"/>
          </a:xfrm>
        </p:spPr>
        <p:txBody>
          <a:bodyPr/>
          <a:lstStyle/>
          <a:p>
            <a:fld id="{6D22F896-40B5-4ADD-8801-0D06FADFA095}" type="slidenum">
              <a:rPr lang="en-US" sz="2000" smtClean="0">
                <a:solidFill>
                  <a:schemeClr val="tx2"/>
                </a:solidFill>
              </a:rPr>
              <a:t>21</a:t>
            </a:fld>
            <a:endParaRPr lang="en-US" sz="2000" dirty="0">
              <a:solidFill>
                <a:schemeClr val="tx2"/>
              </a:solidFill>
            </a:endParaRP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3554132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6A3B2D96-77D8-4A2E-9D37-16C61E4D433E}"/>
              </a:ext>
            </a:extLst>
          </p:cNvPr>
          <p:cNvPicPr>
            <a:picLocks noChangeAspect="1"/>
          </p:cNvPicPr>
          <p:nvPr/>
        </p:nvPicPr>
        <p:blipFill rotWithShape="1">
          <a:blip r:embed="rId2"/>
          <a:srcRect l="19701" t="12844" r="37901" b="3854"/>
          <a:stretch/>
        </p:blipFill>
        <p:spPr>
          <a:xfrm>
            <a:off x="0" y="82785"/>
            <a:ext cx="5478011" cy="6054239"/>
          </a:xfrm>
          <a:prstGeom prst="rect">
            <a:avLst/>
          </a:prstGeom>
        </p:spPr>
      </p:pic>
      <p:pic>
        <p:nvPicPr>
          <p:cNvPr id="4" name="Immagine 3">
            <a:extLst>
              <a:ext uri="{FF2B5EF4-FFF2-40B4-BE49-F238E27FC236}">
                <a16:creationId xmlns="" xmlns:a16="http://schemas.microsoft.com/office/drawing/2014/main" id="{18E98244-90DE-4E3F-917A-201665EF47CA}"/>
              </a:ext>
            </a:extLst>
          </p:cNvPr>
          <p:cNvPicPr>
            <a:picLocks noChangeAspect="1"/>
          </p:cNvPicPr>
          <p:nvPr/>
        </p:nvPicPr>
        <p:blipFill rotWithShape="1">
          <a:blip r:embed="rId3"/>
          <a:srcRect l="19887" t="11720" r="37453" b="10459"/>
          <a:stretch/>
        </p:blipFill>
        <p:spPr>
          <a:xfrm>
            <a:off x="5789543" y="82785"/>
            <a:ext cx="5688229" cy="5836752"/>
          </a:xfrm>
          <a:prstGeom prst="rect">
            <a:avLst/>
          </a:prstGeom>
        </p:spPr>
      </p:pic>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22</a:t>
            </a:fld>
            <a:endParaRPr lang="en-US" sz="2000" dirty="0">
              <a:solidFill>
                <a:schemeClr val="tx2"/>
              </a:solidFill>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2837740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53456BE6-014D-4354-A78A-2EF315B23721}"/>
              </a:ext>
            </a:extLst>
          </p:cNvPr>
          <p:cNvPicPr>
            <a:picLocks noChangeAspect="1"/>
          </p:cNvPicPr>
          <p:nvPr/>
        </p:nvPicPr>
        <p:blipFill rotWithShape="1">
          <a:blip r:embed="rId2"/>
          <a:srcRect l="22569" t="35352" r="36697" b="6421"/>
          <a:stretch/>
        </p:blipFill>
        <p:spPr>
          <a:xfrm>
            <a:off x="5780817" y="651986"/>
            <a:ext cx="6164314" cy="4956441"/>
          </a:xfrm>
          <a:prstGeom prst="rect">
            <a:avLst/>
          </a:prstGeom>
        </p:spPr>
      </p:pic>
      <p:pic>
        <p:nvPicPr>
          <p:cNvPr id="5" name="Immagine 4">
            <a:extLst>
              <a:ext uri="{FF2B5EF4-FFF2-40B4-BE49-F238E27FC236}">
                <a16:creationId xmlns="" xmlns:a16="http://schemas.microsoft.com/office/drawing/2014/main" id="{59D26232-1AAB-4C8B-B49B-3AF7F2D33319}"/>
              </a:ext>
            </a:extLst>
          </p:cNvPr>
          <p:cNvPicPr>
            <a:picLocks noChangeAspect="1"/>
          </p:cNvPicPr>
          <p:nvPr/>
        </p:nvPicPr>
        <p:blipFill rotWithShape="1">
          <a:blip r:embed="rId3"/>
          <a:srcRect l="23532" t="18227" r="35734" b="19632"/>
          <a:stretch/>
        </p:blipFill>
        <p:spPr>
          <a:xfrm>
            <a:off x="0" y="748355"/>
            <a:ext cx="5851330" cy="5021074"/>
          </a:xfrm>
          <a:prstGeom prst="rect">
            <a:avLst/>
          </a:prstGeom>
        </p:spPr>
      </p:pic>
      <p:sp>
        <p:nvSpPr>
          <p:cNvPr id="2" name="Segnaposto numero diapositiva 1"/>
          <p:cNvSpPr>
            <a:spLocks noGrp="1"/>
          </p:cNvSpPr>
          <p:nvPr>
            <p:ph type="sldNum" sz="quarter" idx="12"/>
          </p:nvPr>
        </p:nvSpPr>
        <p:spPr>
          <a:xfrm>
            <a:off x="11218250" y="6223924"/>
            <a:ext cx="683339" cy="365125"/>
          </a:xfrm>
        </p:spPr>
        <p:txBody>
          <a:bodyPr/>
          <a:lstStyle/>
          <a:p>
            <a:fld id="{6D22F896-40B5-4ADD-8801-0D06FADFA095}" type="slidenum">
              <a:rPr lang="en-US" sz="2000" smtClean="0">
                <a:solidFill>
                  <a:schemeClr val="tx2"/>
                </a:solidFill>
              </a:rPr>
              <a:t>23</a:t>
            </a:fld>
            <a:endParaRPr lang="en-US" sz="2000" dirty="0">
              <a:solidFill>
                <a:schemeClr val="tx2"/>
              </a:solidFill>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22040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B79F1CFA-413E-4927-B3E8-1F8F898D9C35}"/>
              </a:ext>
            </a:extLst>
          </p:cNvPr>
          <p:cNvPicPr>
            <a:picLocks noChangeAspect="1"/>
          </p:cNvPicPr>
          <p:nvPr/>
        </p:nvPicPr>
        <p:blipFill rotWithShape="1">
          <a:blip r:embed="rId2"/>
          <a:srcRect l="20505" t="27645" r="33257" b="7889"/>
          <a:stretch/>
        </p:blipFill>
        <p:spPr>
          <a:xfrm>
            <a:off x="1711354" y="0"/>
            <a:ext cx="7601181" cy="5961045"/>
          </a:xfrm>
          <a:prstGeom prst="rect">
            <a:avLst/>
          </a:prstGeom>
        </p:spPr>
      </p:pic>
      <p:sp>
        <p:nvSpPr>
          <p:cNvPr id="3" name="Segnaposto numero diapositiva 2"/>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24</a:t>
            </a:fld>
            <a:endParaRPr lang="en-US" sz="2000" dirty="0">
              <a:solidFill>
                <a:schemeClr val="tx2"/>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2347500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E70C89B1-D1F3-47EF-BAEE-45F28E6C37F9}"/>
              </a:ext>
            </a:extLst>
          </p:cNvPr>
          <p:cNvPicPr>
            <a:picLocks noChangeAspect="1"/>
          </p:cNvPicPr>
          <p:nvPr/>
        </p:nvPicPr>
        <p:blipFill rotWithShape="1">
          <a:blip r:embed="rId2"/>
          <a:srcRect l="17133" t="19817" r="32087" b="4710"/>
          <a:stretch/>
        </p:blipFill>
        <p:spPr>
          <a:xfrm>
            <a:off x="712872" y="0"/>
            <a:ext cx="8202923" cy="6858000"/>
          </a:xfrm>
          <a:prstGeom prst="rect">
            <a:avLst/>
          </a:prstGeom>
        </p:spPr>
      </p:pic>
      <p:sp>
        <p:nvSpPr>
          <p:cNvPr id="3" name="Segnaposto numero diapositiva 2"/>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25</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89059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E878438B-C1D9-47DF-853A-E9F6483EAF00}"/>
              </a:ext>
            </a:extLst>
          </p:cNvPr>
          <p:cNvPicPr>
            <a:picLocks noChangeAspect="1"/>
          </p:cNvPicPr>
          <p:nvPr/>
        </p:nvPicPr>
        <p:blipFill rotWithShape="1">
          <a:blip r:embed="rId2"/>
          <a:srcRect l="16995" t="12110" r="31605" b="10826"/>
          <a:stretch/>
        </p:blipFill>
        <p:spPr>
          <a:xfrm>
            <a:off x="1741486" y="0"/>
            <a:ext cx="7379795" cy="6223924"/>
          </a:xfrm>
          <a:prstGeom prst="rect">
            <a:avLst/>
          </a:prstGeom>
        </p:spPr>
      </p:pic>
      <p:sp>
        <p:nvSpPr>
          <p:cNvPr id="3" name="Segnaposto numero diapositiva 2"/>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26</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359003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7B10A34-0D37-4294-857C-48AD50CC1435}"/>
              </a:ext>
            </a:extLst>
          </p:cNvPr>
          <p:cNvSpPr>
            <a:spLocks noGrp="1"/>
          </p:cNvSpPr>
          <p:nvPr>
            <p:ph type="title"/>
          </p:nvPr>
        </p:nvSpPr>
        <p:spPr>
          <a:xfrm>
            <a:off x="838200" y="457405"/>
            <a:ext cx="6787393" cy="750610"/>
          </a:xfrm>
        </p:spPr>
        <p:txBody>
          <a:bodyPr>
            <a:normAutofit fontScale="90000"/>
          </a:bodyPr>
          <a:lstStyle/>
          <a:p>
            <a:r>
              <a:rPr lang="it-IT" sz="2800" b="1" dirty="0">
                <a:solidFill>
                  <a:srgbClr val="FF0000"/>
                </a:solidFill>
              </a:rPr>
              <a:t>LIVELLI DI CONTROLLO DELLE EMISSIONI</a:t>
            </a:r>
          </a:p>
        </p:txBody>
      </p:sp>
      <p:sp>
        <p:nvSpPr>
          <p:cNvPr id="3" name="Segnaposto contenuto 2">
            <a:extLst>
              <a:ext uri="{FF2B5EF4-FFF2-40B4-BE49-F238E27FC236}">
                <a16:creationId xmlns="" xmlns:a16="http://schemas.microsoft.com/office/drawing/2014/main" id="{60FBBD53-C64F-4921-949D-D5AD4EB14B70}"/>
              </a:ext>
            </a:extLst>
          </p:cNvPr>
          <p:cNvSpPr>
            <a:spLocks noGrp="1"/>
          </p:cNvSpPr>
          <p:nvPr>
            <p:ph idx="1"/>
          </p:nvPr>
        </p:nvSpPr>
        <p:spPr>
          <a:xfrm>
            <a:off x="838199" y="1208015"/>
            <a:ext cx="9381744" cy="5117283"/>
          </a:xfrm>
        </p:spPr>
        <p:txBody>
          <a:bodyPr>
            <a:normAutofit fontScale="92500" lnSpcReduction="20000"/>
          </a:bodyPr>
          <a:lstStyle/>
          <a:p>
            <a:pPr marL="0" indent="0" algn="just">
              <a:buNone/>
            </a:pPr>
            <a:r>
              <a:rPr lang="it-IT" sz="2000" dirty="0">
                <a:solidFill>
                  <a:schemeClr val="accent2">
                    <a:lumMod val="50000"/>
                  </a:schemeClr>
                </a:solidFill>
              </a:rPr>
              <a:t>Si possono suddividere fondamentalmente come di seguito:</a:t>
            </a:r>
          </a:p>
          <a:p>
            <a:pPr marL="0" indent="0" algn="just">
              <a:buNone/>
            </a:pPr>
            <a:endParaRPr lang="it-IT" sz="1300" dirty="0">
              <a:solidFill>
                <a:schemeClr val="accent2">
                  <a:lumMod val="50000"/>
                </a:schemeClr>
              </a:solidFill>
            </a:endParaRPr>
          </a:p>
          <a:p>
            <a:pPr algn="just">
              <a:buFont typeface="Wingdings" panose="05000000000000000000" pitchFamily="2" charset="2"/>
              <a:buChar char="q"/>
            </a:pPr>
            <a:r>
              <a:rPr lang="it-IT" sz="2000" u="sng" dirty="0">
                <a:solidFill>
                  <a:schemeClr val="accent2">
                    <a:lumMod val="50000"/>
                  </a:schemeClr>
                </a:solidFill>
              </a:rPr>
              <a:t>Controlli in continuo </a:t>
            </a:r>
            <a:r>
              <a:rPr lang="it-IT" sz="2000" dirty="0">
                <a:solidFill>
                  <a:schemeClr val="accent2">
                    <a:lumMod val="50000"/>
                  </a:schemeClr>
                </a:solidFill>
              </a:rPr>
              <a:t>delle emissioni con lo SME (un dato ogni 5 secondi, medie </a:t>
            </a:r>
            <a:r>
              <a:rPr lang="it-IT" sz="2000" dirty="0" err="1">
                <a:solidFill>
                  <a:schemeClr val="accent2">
                    <a:lumMod val="50000"/>
                  </a:schemeClr>
                </a:solidFill>
              </a:rPr>
              <a:t>semiorarie</a:t>
            </a:r>
            <a:r>
              <a:rPr lang="it-IT" sz="2000" dirty="0">
                <a:solidFill>
                  <a:schemeClr val="accent2">
                    <a:lumMod val="50000"/>
                  </a:schemeClr>
                </a:solidFill>
              </a:rPr>
              <a:t>, medie giornaliere), soggetto alle seguenti verifiche:</a:t>
            </a:r>
          </a:p>
          <a:p>
            <a:pPr marL="720000" algn="just"/>
            <a:r>
              <a:rPr lang="it-IT" sz="2000" dirty="0">
                <a:solidFill>
                  <a:schemeClr val="accent2">
                    <a:lumMod val="50000"/>
                  </a:schemeClr>
                </a:solidFill>
              </a:rPr>
              <a:t>Verifiche </a:t>
            </a:r>
            <a:r>
              <a:rPr lang="it-IT" sz="2000" b="1" dirty="0">
                <a:solidFill>
                  <a:schemeClr val="accent2">
                    <a:lumMod val="50000"/>
                  </a:schemeClr>
                </a:solidFill>
              </a:rPr>
              <a:t>QAL1</a:t>
            </a:r>
            <a:r>
              <a:rPr lang="it-IT" sz="2000" dirty="0">
                <a:solidFill>
                  <a:schemeClr val="accent2">
                    <a:lumMod val="50000"/>
                  </a:schemeClr>
                </a:solidFill>
              </a:rPr>
              <a:t> effettuate dal costruttore sugli apparati di misura</a:t>
            </a:r>
          </a:p>
          <a:p>
            <a:pPr marL="720000" algn="just"/>
            <a:r>
              <a:rPr lang="it-IT" sz="2000" dirty="0">
                <a:solidFill>
                  <a:schemeClr val="accent2">
                    <a:lumMod val="50000"/>
                  </a:schemeClr>
                </a:solidFill>
              </a:rPr>
              <a:t>Verifiche </a:t>
            </a:r>
            <a:r>
              <a:rPr lang="it-IT" sz="2000" b="1" dirty="0">
                <a:solidFill>
                  <a:schemeClr val="accent2">
                    <a:lumMod val="50000"/>
                  </a:schemeClr>
                </a:solidFill>
              </a:rPr>
              <a:t>QAL2</a:t>
            </a:r>
            <a:r>
              <a:rPr lang="it-IT" sz="2000" dirty="0">
                <a:solidFill>
                  <a:schemeClr val="accent2">
                    <a:lumMod val="50000"/>
                  </a:schemeClr>
                </a:solidFill>
              </a:rPr>
              <a:t> effettuate da un ente accreditato esterno ogni tre anni</a:t>
            </a:r>
          </a:p>
          <a:p>
            <a:pPr marL="720000" algn="just"/>
            <a:r>
              <a:rPr lang="it-IT" sz="2000" dirty="0">
                <a:solidFill>
                  <a:schemeClr val="accent2">
                    <a:lumMod val="50000"/>
                  </a:schemeClr>
                </a:solidFill>
              </a:rPr>
              <a:t>Verifiche </a:t>
            </a:r>
            <a:r>
              <a:rPr lang="it-IT" sz="2000" b="1" dirty="0">
                <a:solidFill>
                  <a:schemeClr val="accent2">
                    <a:lumMod val="50000"/>
                  </a:schemeClr>
                </a:solidFill>
              </a:rPr>
              <a:t>AST</a:t>
            </a:r>
            <a:r>
              <a:rPr lang="it-IT" sz="2000" dirty="0">
                <a:solidFill>
                  <a:schemeClr val="accent2">
                    <a:lumMod val="50000"/>
                  </a:schemeClr>
                </a:solidFill>
              </a:rPr>
              <a:t> effettuate da un ente accreditato esterno ogni anno </a:t>
            </a:r>
          </a:p>
          <a:p>
            <a:pPr marL="720000" algn="just"/>
            <a:r>
              <a:rPr lang="it-IT" sz="2000" dirty="0">
                <a:solidFill>
                  <a:schemeClr val="accent2">
                    <a:lumMod val="50000"/>
                  </a:schemeClr>
                </a:solidFill>
              </a:rPr>
              <a:t>Verifiche di </a:t>
            </a:r>
            <a:r>
              <a:rPr lang="it-IT" sz="2000" b="1" dirty="0">
                <a:solidFill>
                  <a:schemeClr val="accent2">
                    <a:lumMod val="50000"/>
                  </a:schemeClr>
                </a:solidFill>
              </a:rPr>
              <a:t>IAR</a:t>
            </a:r>
            <a:r>
              <a:rPr lang="it-IT" sz="2000" dirty="0">
                <a:solidFill>
                  <a:schemeClr val="accent2">
                    <a:lumMod val="50000"/>
                  </a:schemeClr>
                </a:solidFill>
              </a:rPr>
              <a:t> effettuate da un ente esterno ogni anno</a:t>
            </a:r>
          </a:p>
          <a:p>
            <a:pPr marL="720000" algn="just"/>
            <a:r>
              <a:rPr lang="it-IT" sz="2000" dirty="0">
                <a:solidFill>
                  <a:schemeClr val="accent2">
                    <a:lumMod val="50000"/>
                  </a:schemeClr>
                </a:solidFill>
              </a:rPr>
              <a:t>Verifiche di </a:t>
            </a:r>
            <a:r>
              <a:rPr lang="it-IT" sz="2000" b="1" dirty="0">
                <a:solidFill>
                  <a:schemeClr val="accent2">
                    <a:lumMod val="50000"/>
                  </a:schemeClr>
                </a:solidFill>
              </a:rPr>
              <a:t>QAL3</a:t>
            </a:r>
            <a:r>
              <a:rPr lang="it-IT" sz="2000" dirty="0">
                <a:solidFill>
                  <a:schemeClr val="accent2">
                    <a:lumMod val="50000"/>
                  </a:schemeClr>
                </a:solidFill>
              </a:rPr>
              <a:t> effettuate dal fornitore esterno ogni mese</a:t>
            </a:r>
          </a:p>
          <a:p>
            <a:pPr marL="720000" algn="just"/>
            <a:r>
              <a:rPr lang="it-IT" sz="2000" dirty="0">
                <a:solidFill>
                  <a:schemeClr val="accent2">
                    <a:lumMod val="50000"/>
                  </a:schemeClr>
                </a:solidFill>
              </a:rPr>
              <a:t>Verifiche di </a:t>
            </a:r>
            <a:r>
              <a:rPr lang="it-IT" sz="2000" b="1" dirty="0">
                <a:solidFill>
                  <a:schemeClr val="accent2">
                    <a:lumMod val="50000"/>
                  </a:schemeClr>
                </a:solidFill>
              </a:rPr>
              <a:t>QAL3</a:t>
            </a:r>
            <a:r>
              <a:rPr lang="it-IT" sz="2000" dirty="0">
                <a:solidFill>
                  <a:schemeClr val="accent2">
                    <a:lumMod val="50000"/>
                  </a:schemeClr>
                </a:solidFill>
              </a:rPr>
              <a:t> effettuate da Lomellina Energia ogni settimana</a:t>
            </a:r>
          </a:p>
          <a:p>
            <a:pPr marL="491400" indent="0" algn="just">
              <a:buNone/>
            </a:pPr>
            <a:endParaRPr lang="it-IT" sz="1200" dirty="0">
              <a:solidFill>
                <a:schemeClr val="accent2">
                  <a:lumMod val="50000"/>
                </a:schemeClr>
              </a:solidFill>
            </a:endParaRPr>
          </a:p>
          <a:p>
            <a:pPr algn="just">
              <a:buFont typeface="Wingdings" panose="05000000000000000000" pitchFamily="2" charset="2"/>
              <a:buChar char="q"/>
            </a:pPr>
            <a:r>
              <a:rPr lang="it-IT" sz="2000" u="sng" dirty="0">
                <a:solidFill>
                  <a:schemeClr val="accent2">
                    <a:lumMod val="50000"/>
                  </a:schemeClr>
                </a:solidFill>
              </a:rPr>
              <a:t>Controlli in continuo</a:t>
            </a:r>
            <a:r>
              <a:rPr lang="it-IT" sz="2000" dirty="0">
                <a:solidFill>
                  <a:schemeClr val="accent2">
                    <a:lumMod val="50000"/>
                  </a:schemeClr>
                </a:solidFill>
              </a:rPr>
              <a:t> delle diossine con il DECS</a:t>
            </a:r>
          </a:p>
          <a:p>
            <a:pPr marL="0" indent="0" algn="just">
              <a:buNone/>
            </a:pPr>
            <a:endParaRPr lang="it-IT" sz="1000" dirty="0">
              <a:solidFill>
                <a:schemeClr val="accent2">
                  <a:lumMod val="50000"/>
                </a:schemeClr>
              </a:solidFill>
            </a:endParaRPr>
          </a:p>
          <a:p>
            <a:pPr algn="just">
              <a:buFont typeface="Wingdings" panose="05000000000000000000" pitchFamily="2" charset="2"/>
              <a:buChar char="q"/>
            </a:pPr>
            <a:r>
              <a:rPr lang="it-IT" sz="2000" u="sng" dirty="0">
                <a:solidFill>
                  <a:schemeClr val="accent2">
                    <a:lumMod val="50000"/>
                  </a:schemeClr>
                </a:solidFill>
              </a:rPr>
              <a:t>Controlli in discontinuo </a:t>
            </a:r>
            <a:r>
              <a:rPr lang="it-IT" sz="2000" dirty="0">
                <a:solidFill>
                  <a:schemeClr val="accent2">
                    <a:lumMod val="50000"/>
                  </a:schemeClr>
                </a:solidFill>
              </a:rPr>
              <a:t>delle emissioni, con frequenza quadrimestrale (piano di monitoraggio dell’AIA), effettuati da un laboratorio esterno accreditato sui macro e microinquinanti (es. metalli, IPA, diossine, PCB, </a:t>
            </a:r>
            <a:r>
              <a:rPr lang="it-IT" sz="2000" dirty="0" err="1">
                <a:solidFill>
                  <a:schemeClr val="accent2">
                    <a:lumMod val="50000"/>
                  </a:schemeClr>
                </a:solidFill>
              </a:rPr>
              <a:t>ecc</a:t>
            </a:r>
            <a:r>
              <a:rPr lang="it-IT" sz="2000" dirty="0">
                <a:solidFill>
                  <a:schemeClr val="accent2">
                    <a:lumMod val="50000"/>
                  </a:schemeClr>
                </a:solidFill>
              </a:rPr>
              <a:t>…)</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5" name="Segnaposto numero diapositiva 4"/>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27</a:t>
            </a:fld>
            <a:endParaRPr lang="en-US" sz="2000" dirty="0">
              <a:solidFill>
                <a:schemeClr val="tx2"/>
              </a:solidFill>
            </a:endParaRPr>
          </a:p>
        </p:txBody>
      </p:sp>
    </p:spTree>
    <p:extLst>
      <p:ext uri="{BB962C8B-B14F-4D97-AF65-F5344CB8AC3E}">
        <p14:creationId xmlns:p14="http://schemas.microsoft.com/office/powerpoint/2010/main" val="999273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68DF395B-3249-4ED4-9F32-614AE378B596}"/>
              </a:ext>
            </a:extLst>
          </p:cNvPr>
          <p:cNvSpPr>
            <a:spLocks noGrp="1"/>
          </p:cNvSpPr>
          <p:nvPr>
            <p:ph idx="1"/>
          </p:nvPr>
        </p:nvSpPr>
        <p:spPr>
          <a:xfrm>
            <a:off x="174172" y="1276656"/>
            <a:ext cx="10961914" cy="5312394"/>
          </a:xfrm>
        </p:spPr>
        <p:txBody>
          <a:bodyPr/>
          <a:lstStyle/>
          <a:p>
            <a:pPr algn="just">
              <a:buFont typeface="Wingdings" panose="05000000000000000000" pitchFamily="2" charset="2"/>
              <a:buChar char="q"/>
            </a:pPr>
            <a:r>
              <a:rPr lang="it-IT" sz="2000" dirty="0">
                <a:solidFill>
                  <a:schemeClr val="accent2">
                    <a:lumMod val="50000"/>
                  </a:schemeClr>
                </a:solidFill>
              </a:rPr>
              <a:t>Controlli da parte di </a:t>
            </a:r>
            <a:r>
              <a:rPr lang="it-IT" sz="2000" u="sng" dirty="0">
                <a:solidFill>
                  <a:schemeClr val="accent2">
                    <a:lumMod val="50000"/>
                  </a:schemeClr>
                </a:solidFill>
              </a:rPr>
              <a:t>ARPA Lombardia</a:t>
            </a:r>
            <a:r>
              <a:rPr lang="it-IT" sz="2000" dirty="0">
                <a:solidFill>
                  <a:schemeClr val="accent2">
                    <a:lumMod val="50000"/>
                  </a:schemeClr>
                </a:solidFill>
              </a:rPr>
              <a:t>:</a:t>
            </a:r>
          </a:p>
          <a:p>
            <a:pPr lvl="1" algn="just"/>
            <a:r>
              <a:rPr lang="it-IT" sz="2000" u="sng" dirty="0">
                <a:solidFill>
                  <a:schemeClr val="accent2">
                    <a:lumMod val="50000"/>
                  </a:schemeClr>
                </a:solidFill>
              </a:rPr>
              <a:t>Controlli in continuo </a:t>
            </a:r>
            <a:r>
              <a:rPr lang="it-IT" sz="2000" dirty="0">
                <a:solidFill>
                  <a:schemeClr val="accent2">
                    <a:lumMod val="50000"/>
                  </a:schemeClr>
                </a:solidFill>
              </a:rPr>
              <a:t>delle emissioni con il sistema AEDOS - SUPERAEDOS per la verifica indipendente dei dati di monitoraggio in continuo dello SME di Lomellina Energia</a:t>
            </a:r>
          </a:p>
          <a:p>
            <a:pPr lvl="1" algn="just"/>
            <a:r>
              <a:rPr lang="it-IT" sz="2000" u="sng" dirty="0">
                <a:solidFill>
                  <a:schemeClr val="accent2">
                    <a:lumMod val="50000"/>
                  </a:schemeClr>
                </a:solidFill>
              </a:rPr>
              <a:t>Analisi in discontinuo </a:t>
            </a:r>
            <a:r>
              <a:rPr lang="it-IT" sz="2000" dirty="0">
                <a:solidFill>
                  <a:schemeClr val="accent2">
                    <a:lumMod val="50000"/>
                  </a:schemeClr>
                </a:solidFill>
              </a:rPr>
              <a:t>delle emissioni sui macro e microinquinanti (ultime effettuate nel 2017)</a:t>
            </a:r>
          </a:p>
          <a:p>
            <a:pPr lvl="1" algn="just"/>
            <a:r>
              <a:rPr lang="it-IT" sz="2000" dirty="0">
                <a:solidFill>
                  <a:schemeClr val="accent2">
                    <a:lumMod val="50000"/>
                  </a:schemeClr>
                </a:solidFill>
              </a:rPr>
              <a:t>Verifiche di QAL2 sullo SME di Lomellina Energia (ultime effettuate nel 2017)</a:t>
            </a:r>
          </a:p>
          <a:p>
            <a:pPr marL="457200" lvl="1" indent="0" algn="just">
              <a:buNone/>
            </a:pPr>
            <a:endParaRPr lang="it-IT" dirty="0">
              <a:solidFill>
                <a:schemeClr val="accent2">
                  <a:lumMod val="50000"/>
                </a:schemeClr>
              </a:solidFill>
            </a:endParaRPr>
          </a:p>
          <a:p>
            <a:pPr marL="457200" lvl="1" indent="0" algn="just">
              <a:buNone/>
            </a:pPr>
            <a:endParaRPr lang="it-IT" dirty="0">
              <a:solidFill>
                <a:schemeClr val="accent2">
                  <a:lumMod val="50000"/>
                </a:schemeClr>
              </a:solidFill>
            </a:endParaRPr>
          </a:p>
          <a:p>
            <a:pPr marL="0" indent="0" algn="just">
              <a:buNone/>
            </a:pPr>
            <a:r>
              <a:rPr lang="it-IT" sz="1800" dirty="0">
                <a:solidFill>
                  <a:schemeClr val="accent2">
                    <a:lumMod val="75000"/>
                  </a:schemeClr>
                </a:solidFill>
              </a:rPr>
              <a:t>GLI APPROFONDITI CONTROLLI EFFETTUATI DA ARPA LOMBARDIA NEL 2017 HANNO DIMOSTRATO LA CONFORMITA’ DEL SISTEMA DI MONITORAGGIO EMISSIONI ALLE NORME NAZIONALI E REGIONALI ED IL RISPETTO DEI LIMITI NORMATIVI DELLE EMISSIONI IN ATMOSFERA.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28</a:t>
            </a:fld>
            <a:endParaRPr lang="en-US" sz="2000" dirty="0">
              <a:solidFill>
                <a:schemeClr val="tx2"/>
              </a:solidFill>
            </a:endParaRPr>
          </a:p>
        </p:txBody>
      </p:sp>
    </p:spTree>
    <p:extLst>
      <p:ext uri="{BB962C8B-B14F-4D97-AF65-F5344CB8AC3E}">
        <p14:creationId xmlns:p14="http://schemas.microsoft.com/office/powerpoint/2010/main" val="2250869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30252B8A-CA15-43C9-A0B2-E05C568DCF36}"/>
              </a:ext>
            </a:extLst>
          </p:cNvPr>
          <p:cNvSpPr/>
          <p:nvPr/>
        </p:nvSpPr>
        <p:spPr>
          <a:xfrm>
            <a:off x="387659" y="2079227"/>
            <a:ext cx="9180096" cy="3836948"/>
          </a:xfrm>
          <a:prstGeom prst="rect">
            <a:avLst/>
          </a:prstGeom>
          <a:noFill/>
        </p:spPr>
        <p:txBody>
          <a:bodyPr wrap="square">
            <a:spAutoFit/>
          </a:bodyPr>
          <a:lstStyle/>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Questa serie di attività in campo viene attuata a valle della pubblicazione della nuova </a:t>
            </a:r>
            <a:r>
              <a:rPr lang="it-IT" dirty="0">
                <a:solidFill>
                  <a:schemeClr val="accent2">
                    <a:lumMod val="50000"/>
                  </a:schemeClr>
                </a:solidFill>
                <a:latin typeface="Open Sans"/>
                <a:cs typeface="Times New Roman" panose="02020603050405020304" pitchFamily="18" charset="0"/>
                <a:hlinkClick r:id="rId2"/>
              </a:rPr>
              <a:t>UNI EN 14181:2015 “Emissioni da sorgente fissa – Assicurazione della qualità di sistemi di misurazione automatici”</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a:t>
            </a:r>
            <a:r>
              <a:rPr lang="it-IT" dirty="0">
                <a:solidFill>
                  <a:srgbClr val="002060"/>
                </a:solidFill>
                <a:latin typeface="Open Sans"/>
                <a:ea typeface="Times New Roman" panose="02020603050405020304" pitchFamily="18" charset="0"/>
                <a:cs typeface="Times New Roman" panose="02020603050405020304" pitchFamily="18" charset="0"/>
              </a:rPr>
              <a:t>che rappresenta il nuovo standard per la definizione dei livelli di garanzia della qualità (QAL) per i sistemi di misurazione automatici (AMS) installati presso impianti industriali. </a:t>
            </a:r>
          </a:p>
          <a:p>
            <a:pPr algn="just">
              <a:lnSpc>
                <a:spcPts val="1800"/>
              </a:lnSpc>
              <a:spcAft>
                <a:spcPts val="800"/>
              </a:spcAft>
            </a:pPr>
            <a:endParaRPr lang="it-IT" sz="1400" dirty="0">
              <a:solidFill>
                <a:srgbClr val="002060"/>
              </a:solidFill>
              <a:latin typeface="Open Sans"/>
              <a:ea typeface="Times New Roman" panose="02020603050405020304" pitchFamily="18" charset="0"/>
              <a:cs typeface="Times New Roman" panose="02020603050405020304" pitchFamily="18" charset="0"/>
            </a:endParaRPr>
          </a:p>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In pratica rappresenta l’insieme delle azioni da compiersi e da registrarsi per mantenere il proprio SME a norma e per poterlo dimostrare all’Ente Controllante.</a:t>
            </a:r>
          </a:p>
          <a:p>
            <a:pPr algn="just">
              <a:lnSpc>
                <a:spcPts val="1800"/>
              </a:lnSpc>
              <a:spcAft>
                <a:spcPts val="800"/>
              </a:spcAft>
            </a:pPr>
            <a:endParaRPr lang="it-IT"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Nel caso in cui lo SME sia stato ingegnerizzato, integrato e validato da parte della casa madre, il </a:t>
            </a:r>
            <a:r>
              <a:rPr lang="it-IT" b="1" dirty="0">
                <a:solidFill>
                  <a:srgbClr val="002060"/>
                </a:solidFill>
                <a:latin typeface="Open Sans"/>
                <a:ea typeface="Times New Roman" panose="02020603050405020304" pitchFamily="18" charset="0"/>
                <a:cs typeface="Times New Roman" panose="02020603050405020304" pitchFamily="18" charset="0"/>
              </a:rPr>
              <a:t>controllo preliminare della qualità dello SME</a:t>
            </a:r>
            <a:r>
              <a:rPr lang="it-IT" dirty="0">
                <a:solidFill>
                  <a:srgbClr val="002060"/>
                </a:solidFill>
                <a:latin typeface="Open Sans"/>
                <a:ea typeface="Times New Roman" panose="02020603050405020304" pitchFamily="18" charset="0"/>
                <a:cs typeface="Times New Roman" panose="02020603050405020304" pitchFamily="18" charset="0"/>
              </a:rPr>
              <a:t> medesimo e del suo rispetto delle Norme cogenti è verificato dal produttore e riscontrabile nel corpo documentale fornito. </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800"/>
              </a:spcAft>
            </a:pP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 xmlns:a16="http://schemas.microsoft.com/office/drawing/2014/main" id="{FBAC3108-3FE9-4C4E-AEEC-B6D15C07CAE5}"/>
              </a:ext>
            </a:extLst>
          </p:cNvPr>
          <p:cNvSpPr/>
          <p:nvPr/>
        </p:nvSpPr>
        <p:spPr>
          <a:xfrm>
            <a:off x="161156" y="835147"/>
            <a:ext cx="9083843" cy="680636"/>
          </a:xfrm>
          <a:prstGeom prst="rect">
            <a:avLst/>
          </a:prstGeom>
        </p:spPr>
        <p:txBody>
          <a:bodyPr wrap="square">
            <a:spAutoFit/>
          </a:bodyPr>
          <a:lstStyle/>
          <a:p>
            <a:pPr algn="ctr">
              <a:lnSpc>
                <a:spcPts val="1800"/>
              </a:lnSpc>
              <a:spcAft>
                <a:spcPts val="800"/>
              </a:spcAft>
            </a:pPr>
            <a:r>
              <a:rPr lang="it-IT" sz="2800" b="1" dirty="0">
                <a:solidFill>
                  <a:srgbClr val="FF0000"/>
                </a:solidFill>
                <a:latin typeface="Open Sans"/>
                <a:ea typeface="Times New Roman" panose="02020603050405020304" pitchFamily="18" charset="0"/>
                <a:cs typeface="Times New Roman" panose="02020603050405020304" pitchFamily="18" charset="0"/>
              </a:rPr>
              <a:t>VERIFICHE PERIODICHE: QAL 1, QAL 2 E QAL 3 – </a:t>
            </a:r>
          </a:p>
          <a:p>
            <a:pPr algn="ctr">
              <a:lnSpc>
                <a:spcPts val="1800"/>
              </a:lnSpc>
              <a:spcAft>
                <a:spcPts val="800"/>
              </a:spcAft>
            </a:pPr>
            <a:r>
              <a:rPr lang="it-IT" sz="2800" b="1" dirty="0">
                <a:solidFill>
                  <a:srgbClr val="FF0000"/>
                </a:solidFill>
                <a:latin typeface="Open Sans"/>
                <a:ea typeface="Times New Roman" panose="02020603050405020304" pitchFamily="18" charset="0"/>
                <a:cs typeface="Times New Roman" panose="02020603050405020304" pitchFamily="18" charset="0"/>
              </a:rPr>
              <a:t>UNI 14181:2015 </a:t>
            </a:r>
          </a:p>
        </p:txBody>
      </p:sp>
      <p:sp>
        <p:nvSpPr>
          <p:cNvPr id="4" name="Segnaposto numero diapositiva 3"/>
          <p:cNvSpPr>
            <a:spLocks noGrp="1"/>
          </p:cNvSpPr>
          <p:nvPr>
            <p:ph type="sldNum" sz="quarter" idx="12"/>
          </p:nvPr>
        </p:nvSpPr>
        <p:spPr>
          <a:xfrm>
            <a:off x="11279101" y="6223924"/>
            <a:ext cx="666030" cy="342018"/>
          </a:xfrm>
        </p:spPr>
        <p:txBody>
          <a:bodyPr/>
          <a:lstStyle/>
          <a:p>
            <a:fld id="{6D22F896-40B5-4ADD-8801-0D06FADFA095}" type="slidenum">
              <a:rPr lang="en-US" sz="2000" smtClean="0">
                <a:solidFill>
                  <a:schemeClr val="tx2"/>
                </a:solidFill>
              </a:rPr>
              <a:t>29</a:t>
            </a:fld>
            <a:endParaRPr lang="en-US" sz="2000" dirty="0">
              <a:solidFill>
                <a:schemeClr val="tx2"/>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333079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A7C79F3F-0379-44F2-99DD-38C0D5AA978A}"/>
              </a:ext>
            </a:extLst>
          </p:cNvPr>
          <p:cNvPicPr>
            <a:picLocks noChangeAspect="1"/>
          </p:cNvPicPr>
          <p:nvPr/>
        </p:nvPicPr>
        <p:blipFill rotWithShape="1">
          <a:blip r:embed="rId2"/>
          <a:srcRect l="22171" t="13212" r="34643" b="4343"/>
          <a:stretch/>
        </p:blipFill>
        <p:spPr>
          <a:xfrm>
            <a:off x="1033934" y="0"/>
            <a:ext cx="6386285" cy="6858000"/>
          </a:xfrm>
          <a:prstGeom prst="rect">
            <a:avLst/>
          </a:prstGeom>
        </p:spPr>
      </p:pic>
      <p:sp>
        <p:nvSpPr>
          <p:cNvPr id="3" name="Segnaposto numero diapositiva 2"/>
          <p:cNvSpPr>
            <a:spLocks noGrp="1"/>
          </p:cNvSpPr>
          <p:nvPr>
            <p:ph type="sldNum" sz="quarter" idx="12"/>
          </p:nvPr>
        </p:nvSpPr>
        <p:spPr>
          <a:xfrm>
            <a:off x="11053463" y="6234912"/>
            <a:ext cx="683339" cy="365125"/>
          </a:xfrm>
        </p:spPr>
        <p:txBody>
          <a:bodyPr/>
          <a:lstStyle/>
          <a:p>
            <a:fld id="{6D22F896-40B5-4ADD-8801-0D06FADFA095}" type="slidenum">
              <a:rPr lang="en-US" sz="2000" smtClean="0">
                <a:solidFill>
                  <a:schemeClr val="tx2"/>
                </a:solidFill>
              </a:rPr>
              <a:t>3</a:t>
            </a:fld>
            <a:endParaRPr lang="en-US" sz="2000" dirty="0">
              <a:solidFill>
                <a:schemeClr val="tx2"/>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3681848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96531591-49A5-452D-9415-F6421B027CCA}"/>
              </a:ext>
            </a:extLst>
          </p:cNvPr>
          <p:cNvSpPr/>
          <p:nvPr/>
        </p:nvSpPr>
        <p:spPr>
          <a:xfrm>
            <a:off x="666997" y="935319"/>
            <a:ext cx="8735205" cy="2042932"/>
          </a:xfrm>
          <a:prstGeom prst="rect">
            <a:avLst/>
          </a:prstGeom>
        </p:spPr>
        <p:txBody>
          <a:bodyPr wrap="square">
            <a:spAutoFit/>
          </a:bodyPr>
          <a:lstStyle/>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La certificazione QAL 1 rilasciata da apposito Ente Terzo, come il TÜV tedesco, conferma l’idoneità del singolo analizzatore ad essere integrato in un apposito SME o in modalità stand-alone.</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Il QAL 1 è </a:t>
            </a:r>
            <a:r>
              <a:rPr lang="it-IT" i="1" dirty="0">
                <a:solidFill>
                  <a:srgbClr val="002060"/>
                </a:solidFill>
                <a:latin typeface="Open Sans"/>
                <a:ea typeface="Times New Roman" panose="02020603050405020304" pitchFamily="18" charset="0"/>
                <a:cs typeface="Times New Roman" panose="02020603050405020304" pitchFamily="18" charset="0"/>
              </a:rPr>
              <a:t>una valutazione standardizzata delle caratteristiche degli strumenti</a:t>
            </a:r>
            <a:r>
              <a:rPr lang="it-IT" dirty="0">
                <a:solidFill>
                  <a:srgbClr val="002060"/>
                </a:solidFill>
                <a:latin typeface="Open Sans"/>
                <a:ea typeface="Times New Roman" panose="02020603050405020304" pitchFamily="18" charset="0"/>
                <a:cs typeface="Times New Roman" panose="02020603050405020304" pitchFamily="18" charset="0"/>
              </a:rPr>
              <a:t>, per dimostrare l’idoneità dello strumento al proprio compito di misurazione secondo quanto specificato dalla </a:t>
            </a:r>
            <a:r>
              <a:rPr lang="it-IT" b="1" dirty="0">
                <a:solidFill>
                  <a:srgbClr val="002060"/>
                </a:solidFill>
                <a:latin typeface="Open Sans"/>
                <a:ea typeface="Times New Roman" panose="02020603050405020304" pitchFamily="18" charset="0"/>
                <a:cs typeface="Times New Roman" panose="02020603050405020304" pitchFamily="18" charset="0"/>
                <a:hlinkClick r:id="rId2"/>
              </a:rPr>
              <a:t>UNI EN 15267</a:t>
            </a:r>
            <a:r>
              <a:rPr lang="it-IT" dirty="0">
                <a:solidFill>
                  <a:srgbClr val="002060"/>
                </a:solidFill>
                <a:latin typeface="Open Sans"/>
                <a:ea typeface="Times New Roman" panose="02020603050405020304" pitchFamily="18" charset="0"/>
                <a:cs typeface="Times New Roman" panose="02020603050405020304" pitchFamily="18" charset="0"/>
              </a:rPr>
              <a:t>, al fine di poterne permettere la comparazione in fase di scelta ed è quindi condizione necessaria ma non sufficiente per uno SME a norma.</a:t>
            </a: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 xmlns:a16="http://schemas.microsoft.com/office/drawing/2014/main" id="{B9102631-9A3C-4FB4-B911-6CFFBF025BEF}"/>
              </a:ext>
            </a:extLst>
          </p:cNvPr>
          <p:cNvSpPr/>
          <p:nvPr/>
        </p:nvSpPr>
        <p:spPr>
          <a:xfrm>
            <a:off x="408007" y="591058"/>
            <a:ext cx="965521" cy="344261"/>
          </a:xfrm>
          <a:prstGeom prst="rect">
            <a:avLst/>
          </a:prstGeom>
        </p:spPr>
        <p:txBody>
          <a:bodyPr wrap="none">
            <a:spAutoFit/>
          </a:bodyPr>
          <a:lstStyle/>
          <a:p>
            <a:pPr algn="just">
              <a:lnSpc>
                <a:spcPts val="1800"/>
              </a:lnSpc>
              <a:spcAft>
                <a:spcPts val="800"/>
              </a:spcAft>
            </a:pPr>
            <a:r>
              <a:rPr lang="it-IT" sz="2400" b="1" dirty="0">
                <a:solidFill>
                  <a:srgbClr val="FF0000"/>
                </a:solidFill>
                <a:latin typeface="Open Sans"/>
                <a:ea typeface="Times New Roman" panose="02020603050405020304" pitchFamily="18" charset="0"/>
                <a:cs typeface="Times New Roman" panose="02020603050405020304" pitchFamily="18" charset="0"/>
              </a:rPr>
              <a:t>QAL1</a:t>
            </a:r>
            <a:endParaRPr lang="it-IT"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3">
            <a:extLst>
              <a:ext uri="{FF2B5EF4-FFF2-40B4-BE49-F238E27FC236}">
                <a16:creationId xmlns="" xmlns:a16="http://schemas.microsoft.com/office/drawing/2014/main" id="{23312C04-B478-4C71-BA86-3470F88536B4}"/>
              </a:ext>
            </a:extLst>
          </p:cNvPr>
          <p:cNvSpPr/>
          <p:nvPr/>
        </p:nvSpPr>
        <p:spPr>
          <a:xfrm>
            <a:off x="666997" y="4128438"/>
            <a:ext cx="8735205" cy="1579920"/>
          </a:xfrm>
          <a:prstGeom prst="rect">
            <a:avLst/>
          </a:prstGeom>
        </p:spPr>
        <p:txBody>
          <a:bodyPr wrap="square">
            <a:spAutoFit/>
          </a:bodyPr>
          <a:lstStyle/>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Per il perfetto mantenimento pluriennale a norma UNI EN 14181:2015 si effettuano in particolare le </a:t>
            </a:r>
            <a:r>
              <a:rPr lang="it-IT" b="1" dirty="0">
                <a:solidFill>
                  <a:srgbClr val="002060"/>
                </a:solidFill>
                <a:latin typeface="Open Sans"/>
                <a:ea typeface="Times New Roman" panose="02020603050405020304" pitchFamily="18" charset="0"/>
                <a:cs typeface="Times New Roman" panose="02020603050405020304" pitchFamily="18" charset="0"/>
              </a:rPr>
              <a:t>Verifiche Periodiche</a:t>
            </a:r>
            <a:r>
              <a:rPr lang="it-IT" dirty="0">
                <a:solidFill>
                  <a:srgbClr val="002060"/>
                </a:solidFill>
                <a:latin typeface="Open Sans"/>
                <a:ea typeface="Times New Roman" panose="02020603050405020304" pitchFamily="18" charset="0"/>
                <a:cs typeface="Times New Roman" panose="02020603050405020304" pitchFamily="18" charset="0"/>
              </a:rPr>
              <a:t> come </a:t>
            </a:r>
            <a:r>
              <a:rPr lang="it-IT" b="1" dirty="0">
                <a:solidFill>
                  <a:srgbClr val="002060"/>
                </a:solidFill>
                <a:latin typeface="Open Sans"/>
                <a:ea typeface="Times New Roman" panose="02020603050405020304" pitchFamily="18" charset="0"/>
                <a:cs typeface="Times New Roman" panose="02020603050405020304" pitchFamily="18" charset="0"/>
              </a:rPr>
              <a:t>QAL 2</a:t>
            </a:r>
            <a:r>
              <a:rPr lang="it-IT" dirty="0">
                <a:solidFill>
                  <a:srgbClr val="002060"/>
                </a:solidFill>
                <a:latin typeface="Open Sans"/>
                <a:ea typeface="Times New Roman" panose="02020603050405020304" pitchFamily="18" charset="0"/>
                <a:cs typeface="Times New Roman" panose="02020603050405020304" pitchFamily="18" charset="0"/>
              </a:rPr>
              <a:t> e </a:t>
            </a:r>
            <a:r>
              <a:rPr lang="it-IT" b="1" dirty="0">
                <a:solidFill>
                  <a:srgbClr val="002060"/>
                </a:solidFill>
                <a:latin typeface="Open Sans"/>
                <a:ea typeface="Times New Roman" panose="02020603050405020304" pitchFamily="18" charset="0"/>
                <a:cs typeface="Times New Roman" panose="02020603050405020304" pitchFamily="18" charset="0"/>
              </a:rPr>
              <a:t>AST</a:t>
            </a:r>
            <a:r>
              <a:rPr lang="it-IT" dirty="0">
                <a:solidFill>
                  <a:srgbClr val="002060"/>
                </a:solidFill>
                <a:latin typeface="Open Sans"/>
                <a:ea typeface="Times New Roman" panose="02020603050405020304" pitchFamily="18" charset="0"/>
                <a:cs typeface="Times New Roman" panose="02020603050405020304" pitchFamily="18" charset="0"/>
              </a:rPr>
              <a:t> o anche prove specifiche come ad esempio la </a:t>
            </a:r>
            <a:r>
              <a:rPr lang="it-IT" b="1" dirty="0">
                <a:solidFill>
                  <a:srgbClr val="002060"/>
                </a:solidFill>
                <a:latin typeface="Open Sans"/>
                <a:ea typeface="Times New Roman" panose="02020603050405020304" pitchFamily="18" charset="0"/>
                <a:cs typeface="Times New Roman" panose="02020603050405020304" pitchFamily="18" charset="0"/>
              </a:rPr>
              <a:t>verifica di Linearità </a:t>
            </a:r>
            <a:r>
              <a:rPr lang="it-IT" dirty="0">
                <a:solidFill>
                  <a:srgbClr val="002060"/>
                </a:solidFill>
                <a:latin typeface="Open Sans"/>
                <a:ea typeface="Times New Roman" panose="02020603050405020304" pitchFamily="18" charset="0"/>
                <a:cs typeface="Times New Roman" panose="02020603050405020304" pitchFamily="18" charset="0"/>
              </a:rPr>
              <a:t>oppure lo </a:t>
            </a:r>
            <a:r>
              <a:rPr lang="it-IT" b="1" dirty="0">
                <a:solidFill>
                  <a:srgbClr val="002060"/>
                </a:solidFill>
                <a:latin typeface="Open Sans"/>
                <a:ea typeface="Times New Roman" panose="02020603050405020304" pitchFamily="18" charset="0"/>
                <a:cs typeface="Times New Roman" panose="02020603050405020304" pitchFamily="18" charset="0"/>
              </a:rPr>
              <a:t>IAR.</a:t>
            </a:r>
          </a:p>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Il fine ultimo del QAL 2 è la </a:t>
            </a:r>
            <a:r>
              <a:rPr lang="it-IT" i="1" dirty="0">
                <a:solidFill>
                  <a:srgbClr val="002060"/>
                </a:solidFill>
                <a:latin typeface="Open Sans"/>
                <a:ea typeface="Times New Roman" panose="02020603050405020304" pitchFamily="18" charset="0"/>
                <a:cs typeface="Times New Roman" panose="02020603050405020304" pitchFamily="18" charset="0"/>
              </a:rPr>
              <a:t>caratterizzazione</a:t>
            </a:r>
            <a:r>
              <a:rPr lang="it-IT" dirty="0">
                <a:solidFill>
                  <a:srgbClr val="002060"/>
                </a:solidFill>
                <a:latin typeface="Open Sans"/>
                <a:ea typeface="Times New Roman" panose="02020603050405020304" pitchFamily="18" charset="0"/>
                <a:cs typeface="Times New Roman" panose="02020603050405020304" pitchFamily="18" charset="0"/>
              </a:rPr>
              <a:t> e la </a:t>
            </a:r>
            <a:r>
              <a:rPr lang="it-IT" i="1" dirty="0">
                <a:solidFill>
                  <a:srgbClr val="002060"/>
                </a:solidFill>
                <a:latin typeface="Open Sans"/>
                <a:ea typeface="Times New Roman" panose="02020603050405020304" pitchFamily="18" charset="0"/>
                <a:cs typeface="Times New Roman" panose="02020603050405020304" pitchFamily="18" charset="0"/>
              </a:rPr>
              <a:t>calibrazione </a:t>
            </a:r>
            <a:r>
              <a:rPr lang="it-IT" dirty="0">
                <a:solidFill>
                  <a:srgbClr val="002060"/>
                </a:solidFill>
                <a:latin typeface="Open Sans"/>
                <a:ea typeface="Times New Roman" panose="02020603050405020304" pitchFamily="18" charset="0"/>
                <a:cs typeface="Times New Roman" panose="02020603050405020304" pitchFamily="18" charset="0"/>
              </a:rPr>
              <a:t>dello SME in campo attraverso il confronto con misure in parallelo effettuate utilizzando un metodo di riferimento normato e condiviso.</a:t>
            </a:r>
            <a:endParaRPr lang="it-IT"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a:extLst>
              <a:ext uri="{FF2B5EF4-FFF2-40B4-BE49-F238E27FC236}">
                <a16:creationId xmlns="" xmlns:a16="http://schemas.microsoft.com/office/drawing/2014/main" id="{C37CF23B-A90B-4210-AC43-2F91C5DB11F8}"/>
              </a:ext>
            </a:extLst>
          </p:cNvPr>
          <p:cNvSpPr/>
          <p:nvPr/>
        </p:nvSpPr>
        <p:spPr>
          <a:xfrm>
            <a:off x="408007" y="3322512"/>
            <a:ext cx="965521" cy="461665"/>
          </a:xfrm>
          <a:prstGeom prst="rect">
            <a:avLst/>
          </a:prstGeom>
        </p:spPr>
        <p:txBody>
          <a:bodyPr wrap="none">
            <a:spAutoFit/>
          </a:bodyPr>
          <a:lstStyle/>
          <a:p>
            <a:r>
              <a:rPr lang="it-IT" sz="2400" b="1" dirty="0">
                <a:solidFill>
                  <a:srgbClr val="FF0000"/>
                </a:solidFill>
                <a:latin typeface="Open Sans"/>
                <a:ea typeface="Times New Roman" panose="02020603050405020304" pitchFamily="18" charset="0"/>
                <a:cs typeface="Times New Roman" panose="02020603050405020304" pitchFamily="18" charset="0"/>
              </a:rPr>
              <a:t>QAL2</a:t>
            </a:r>
            <a:endParaRPr lang="it-IT" sz="2400" dirty="0"/>
          </a:p>
        </p:txBody>
      </p:sp>
      <p:sp>
        <p:nvSpPr>
          <p:cNvPr id="6" name="Segnaposto numero diapositiva 5"/>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30</a:t>
            </a:fld>
            <a:endParaRPr lang="en-US" sz="2000" dirty="0">
              <a:solidFill>
                <a:schemeClr val="tx2"/>
              </a:solidFill>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418475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F4DAC912-0252-496D-86FB-59BE33821E89}"/>
              </a:ext>
            </a:extLst>
          </p:cNvPr>
          <p:cNvSpPr/>
          <p:nvPr/>
        </p:nvSpPr>
        <p:spPr>
          <a:xfrm>
            <a:off x="666997" y="3503936"/>
            <a:ext cx="9597005" cy="2375009"/>
          </a:xfrm>
          <a:prstGeom prst="rect">
            <a:avLst/>
          </a:prstGeom>
        </p:spPr>
        <p:txBody>
          <a:bodyPr wrap="square">
            <a:spAutoFit/>
          </a:bodyPr>
          <a:lstStyle/>
          <a:p>
            <a:pPr algn="just">
              <a:lnSpc>
                <a:spcPts val="1800"/>
              </a:lnSpc>
              <a:spcAft>
                <a:spcPts val="800"/>
              </a:spcAft>
            </a:pPr>
            <a:r>
              <a:rPr lang="it-IT" b="1" dirty="0">
                <a:solidFill>
                  <a:srgbClr val="002060"/>
                </a:solidFill>
                <a:latin typeface="Open Sans"/>
                <a:ea typeface="Times New Roman" panose="02020603050405020304" pitchFamily="18" charset="0"/>
                <a:cs typeface="Times New Roman" panose="02020603050405020304" pitchFamily="18" charset="0"/>
              </a:rPr>
              <a:t>Cosa comporta il QAL 2</a:t>
            </a:r>
            <a:r>
              <a:rPr lang="it-IT" dirty="0">
                <a:solidFill>
                  <a:srgbClr val="002060"/>
                </a:solidFill>
                <a:latin typeface="Open Sans"/>
                <a:ea typeface="Times New Roman" panose="02020603050405020304" pitchFamily="18" charset="0"/>
                <a:cs typeface="Times New Roman" panose="02020603050405020304" pitchFamily="18" charset="0"/>
              </a:rPr>
              <a:t>? </a:t>
            </a:r>
          </a:p>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I paletti minimi sono riassumibili in questo modo:</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800"/>
              </a:lnSpc>
              <a:buFont typeface="Arial" panose="020B0604020202020204" pitchFamily="34" charset="0"/>
              <a:buChar char="•"/>
              <a:tabLst>
                <a:tab pos="457200" algn="l"/>
              </a:tabLst>
            </a:pPr>
            <a:r>
              <a:rPr lang="it-IT" dirty="0">
                <a:solidFill>
                  <a:srgbClr val="002060"/>
                </a:solidFill>
                <a:latin typeface="Open Sans"/>
                <a:ea typeface="Times New Roman" panose="02020603050405020304" pitchFamily="18" charset="0"/>
                <a:cs typeface="Times New Roman" panose="02020603050405020304" pitchFamily="18" charset="0"/>
              </a:rPr>
              <a:t>Verifica che gli analizzatori siano stati installati conformemente ai requisiti imposti dal fornitore dello SME stesso</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800"/>
              </a:lnSpc>
              <a:buFont typeface="Arial" panose="020B0604020202020204" pitchFamily="34" charset="0"/>
              <a:buChar char="•"/>
              <a:tabLst>
                <a:tab pos="457200" algn="l"/>
              </a:tabLst>
            </a:pPr>
            <a:r>
              <a:rPr lang="it-IT" dirty="0">
                <a:solidFill>
                  <a:srgbClr val="002060"/>
                </a:solidFill>
                <a:latin typeface="Open Sans"/>
                <a:ea typeface="Times New Roman" panose="02020603050405020304" pitchFamily="18" charset="0"/>
                <a:cs typeface="Times New Roman" panose="02020603050405020304" pitchFamily="18" charset="0"/>
              </a:rPr>
              <a:t>Verifica che il processo informativo legato alla gestione dello SME sia corretto</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800"/>
              </a:lnSpc>
              <a:buFont typeface="Arial" panose="020B0604020202020204" pitchFamily="34" charset="0"/>
              <a:buChar char="•"/>
              <a:tabLst>
                <a:tab pos="457200" algn="l"/>
              </a:tabLst>
            </a:pPr>
            <a:r>
              <a:rPr lang="it-IT" dirty="0">
                <a:solidFill>
                  <a:srgbClr val="002060"/>
                </a:solidFill>
                <a:latin typeface="Open Sans"/>
                <a:ea typeface="Times New Roman" panose="02020603050405020304" pitchFamily="18" charset="0"/>
                <a:cs typeface="Times New Roman" panose="02020603050405020304" pitchFamily="18" charset="0"/>
              </a:rPr>
              <a:t>Determinazione delle condizioni di </a:t>
            </a:r>
            <a:r>
              <a:rPr lang="it-IT" i="1" dirty="0">
                <a:solidFill>
                  <a:srgbClr val="002060"/>
                </a:solidFill>
                <a:latin typeface="Open Sans"/>
                <a:ea typeface="Times New Roman" panose="02020603050405020304" pitchFamily="18" charset="0"/>
                <a:cs typeface="Times New Roman" panose="02020603050405020304" pitchFamily="18" charset="0"/>
              </a:rPr>
              <a:t>normale funzionamento </a:t>
            </a:r>
            <a:r>
              <a:rPr lang="it-IT" dirty="0">
                <a:solidFill>
                  <a:srgbClr val="002060"/>
                </a:solidFill>
                <a:latin typeface="Open Sans"/>
                <a:ea typeface="Times New Roman" panose="02020603050405020304" pitchFamily="18" charset="0"/>
                <a:cs typeface="Times New Roman" panose="02020603050405020304" pitchFamily="18" charset="0"/>
              </a:rPr>
              <a:t>(minimo tecnico, ore di funzionamento…)</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800"/>
              </a:lnSpc>
              <a:buFont typeface="Arial" panose="020B0604020202020204" pitchFamily="34" charset="0"/>
              <a:buChar char="•"/>
              <a:tabLst>
                <a:tab pos="457200" algn="l"/>
              </a:tabLst>
            </a:pPr>
            <a:r>
              <a:rPr lang="it-IT" dirty="0">
                <a:solidFill>
                  <a:srgbClr val="002060"/>
                </a:solidFill>
                <a:latin typeface="Open Sans"/>
                <a:ea typeface="Times New Roman" panose="02020603050405020304" pitchFamily="18" charset="0"/>
                <a:cs typeface="Times New Roman" panose="02020603050405020304" pitchFamily="18" charset="0"/>
              </a:rPr>
              <a:t>Determinazione delle curve di taratura per ciascuno strumento dello SME nelle condizioni di cui sopra</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 xmlns:a16="http://schemas.microsoft.com/office/drawing/2014/main" id="{23761321-AEBE-41C8-B8CA-007D9416B49E}"/>
              </a:ext>
            </a:extLst>
          </p:cNvPr>
          <p:cNvSpPr/>
          <p:nvPr/>
        </p:nvSpPr>
        <p:spPr>
          <a:xfrm>
            <a:off x="666997" y="1922606"/>
            <a:ext cx="9597005" cy="1581330"/>
          </a:xfrm>
          <a:prstGeom prst="rect">
            <a:avLst/>
          </a:prstGeom>
        </p:spPr>
        <p:txBody>
          <a:bodyPr wrap="square">
            <a:spAutoFit/>
          </a:bodyPr>
          <a:lstStyle/>
          <a:p>
            <a:pPr algn="just">
              <a:lnSpc>
                <a:spcPts val="1800"/>
              </a:lnSpc>
              <a:spcAft>
                <a:spcPts val="800"/>
              </a:spcAft>
            </a:pPr>
            <a:r>
              <a:rPr lang="it-IT" b="1" dirty="0">
                <a:solidFill>
                  <a:srgbClr val="002060"/>
                </a:solidFill>
                <a:latin typeface="Open Sans"/>
                <a:ea typeface="Times New Roman" panose="02020603050405020304" pitchFamily="18" charset="0"/>
                <a:cs typeface="Times New Roman" panose="02020603050405020304" pitchFamily="18" charset="0"/>
              </a:rPr>
              <a:t>Quando è necessario eseguire il QAL 2</a:t>
            </a:r>
            <a:r>
              <a:rPr lang="it-IT" dirty="0">
                <a:solidFill>
                  <a:srgbClr val="002060"/>
                </a:solidFill>
                <a:latin typeface="Open Sans"/>
                <a:ea typeface="Times New Roman" panose="02020603050405020304" pitchFamily="18" charset="0"/>
                <a:cs typeface="Times New Roman" panose="02020603050405020304" pitchFamily="18" charset="0"/>
              </a:rPr>
              <a:t>? </a:t>
            </a:r>
          </a:p>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La verifica secondo la QAL2 va effettuata entro 6 mesi dalla prima emissione del Manuale di Gestione, o dalle sue revisioni pertanto questa valutazione completa del sistema e verifica della rappresentatività del punto di prelievo avviene sicuramente all’</a:t>
            </a:r>
            <a:r>
              <a:rPr lang="it-IT" b="1" dirty="0">
                <a:solidFill>
                  <a:srgbClr val="002060"/>
                </a:solidFill>
                <a:latin typeface="Open Sans"/>
                <a:ea typeface="Times New Roman" panose="02020603050405020304" pitchFamily="18" charset="0"/>
                <a:cs typeface="Times New Roman" panose="02020603050405020304" pitchFamily="18" charset="0"/>
              </a:rPr>
              <a:t>installazione</a:t>
            </a:r>
            <a:r>
              <a:rPr lang="it-IT" dirty="0">
                <a:solidFill>
                  <a:srgbClr val="002060"/>
                </a:solidFill>
                <a:latin typeface="Open Sans"/>
                <a:ea typeface="Times New Roman" panose="02020603050405020304" pitchFamily="18" charset="0"/>
                <a:cs typeface="Times New Roman" panose="02020603050405020304" pitchFamily="18" charset="0"/>
              </a:rPr>
              <a:t> dello SME suddetto, oppure almeno ogni 3 anni oppure dopo qualsiasi </a:t>
            </a:r>
            <a:r>
              <a:rPr lang="it-IT" b="1" dirty="0">
                <a:solidFill>
                  <a:srgbClr val="002060"/>
                </a:solidFill>
                <a:latin typeface="Open Sans"/>
                <a:ea typeface="Times New Roman" panose="02020603050405020304" pitchFamily="18" charset="0"/>
                <a:cs typeface="Times New Roman" panose="02020603050405020304" pitchFamily="18" charset="0"/>
              </a:rPr>
              <a:t>modifica sostanziale</a:t>
            </a:r>
            <a:r>
              <a:rPr lang="it-IT" dirty="0">
                <a:solidFill>
                  <a:srgbClr val="002060"/>
                </a:solidFill>
                <a:latin typeface="Open Sans"/>
                <a:ea typeface="Times New Roman" panose="02020603050405020304" pitchFamily="18" charset="0"/>
                <a:cs typeface="Times New Roman" panose="02020603050405020304" pitchFamily="18" charset="0"/>
              </a:rPr>
              <a:t> dell’assetto impiantistico e/o strumentale. </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3">
            <a:extLst>
              <a:ext uri="{FF2B5EF4-FFF2-40B4-BE49-F238E27FC236}">
                <a16:creationId xmlns="" xmlns:a16="http://schemas.microsoft.com/office/drawing/2014/main" id="{165664C5-D1A5-4DC7-98D4-3E2B52545BB7}"/>
              </a:ext>
            </a:extLst>
          </p:cNvPr>
          <p:cNvSpPr/>
          <p:nvPr/>
        </p:nvSpPr>
        <p:spPr>
          <a:xfrm>
            <a:off x="666997" y="410221"/>
            <a:ext cx="9597004" cy="1247842"/>
          </a:xfrm>
          <a:prstGeom prst="rect">
            <a:avLst/>
          </a:prstGeom>
        </p:spPr>
        <p:txBody>
          <a:bodyPr wrap="square">
            <a:spAutoFit/>
          </a:bodyPr>
          <a:lstStyle/>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La norma prevede che i metodi di prova utilizzati per verificare la qualità dello SME siano </a:t>
            </a:r>
            <a:r>
              <a:rPr lang="it-IT" b="1" dirty="0">
                <a:solidFill>
                  <a:srgbClr val="002060"/>
                </a:solidFill>
                <a:latin typeface="Open Sans"/>
                <a:ea typeface="Times New Roman" panose="02020603050405020304" pitchFamily="18" charset="0"/>
                <a:cs typeface="Times New Roman" panose="02020603050405020304" pitchFamily="18" charset="0"/>
              </a:rPr>
              <a:t>Metodiche Ufficiali Riconosciute</a:t>
            </a:r>
            <a:r>
              <a:rPr lang="it-IT" dirty="0">
                <a:solidFill>
                  <a:srgbClr val="002060"/>
                </a:solidFill>
                <a:latin typeface="Open Sans"/>
                <a:ea typeface="Times New Roman" panose="02020603050405020304" pitchFamily="18" charset="0"/>
                <a:cs typeface="Times New Roman" panose="02020603050405020304" pitchFamily="18" charset="0"/>
              </a:rPr>
              <a:t> mentre il Personale che esegue tali prove di riferimento debba essere, obbligatoriamente accreditato UNI CEI EN ISO/IEC 17025:2005 per ciascuno dei metodi applicati. Questo Personale appartiene quindi per definizione ad un </a:t>
            </a:r>
            <a:r>
              <a:rPr lang="it-IT" b="1" dirty="0">
                <a:solidFill>
                  <a:srgbClr val="002060"/>
                </a:solidFill>
                <a:latin typeface="Open Sans"/>
                <a:ea typeface="Times New Roman" panose="02020603050405020304" pitchFamily="18" charset="0"/>
                <a:cs typeface="Times New Roman" panose="02020603050405020304" pitchFamily="18" charset="0"/>
              </a:rPr>
              <a:t>Laboratorio Terzo Certificato</a:t>
            </a:r>
            <a:r>
              <a:rPr lang="it-IT" dirty="0">
                <a:solidFill>
                  <a:srgbClr val="002060"/>
                </a:solidFill>
                <a:latin typeface="Open Sans"/>
                <a:ea typeface="Times New Roman" panose="02020603050405020304" pitchFamily="18" charset="0"/>
                <a:cs typeface="Times New Roman" panose="02020603050405020304" pitchFamily="18" charset="0"/>
              </a:rPr>
              <a:t> .</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Segnaposto numero diapositiva 4"/>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31</a:t>
            </a:fld>
            <a:endParaRPr lang="en-US" sz="2000" dirty="0">
              <a:solidFill>
                <a:schemeClr val="tx2"/>
              </a:solidFill>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3279515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2AFF2717-FA42-46CD-8B94-117ECE389515}"/>
              </a:ext>
            </a:extLst>
          </p:cNvPr>
          <p:cNvSpPr/>
          <p:nvPr/>
        </p:nvSpPr>
        <p:spPr>
          <a:xfrm>
            <a:off x="666997" y="1584179"/>
            <a:ext cx="10310070" cy="3402278"/>
          </a:xfrm>
          <a:prstGeom prst="rect">
            <a:avLst/>
          </a:prstGeom>
        </p:spPr>
        <p:txBody>
          <a:bodyPr wrap="square">
            <a:spAutoFit/>
          </a:bodyPr>
          <a:lstStyle/>
          <a:p>
            <a:pPr algn="just">
              <a:lnSpc>
                <a:spcPts val="1800"/>
              </a:lnSpc>
              <a:spcAft>
                <a:spcPts val="800"/>
              </a:spcAft>
            </a:pPr>
            <a:r>
              <a:rPr lang="it-IT" b="1" dirty="0">
                <a:solidFill>
                  <a:srgbClr val="FF0000"/>
                </a:solidFill>
                <a:latin typeface="Open Sans"/>
                <a:ea typeface="Times New Roman" panose="02020603050405020304" pitchFamily="18" charset="0"/>
                <a:cs typeface="Times New Roman" panose="02020603050405020304" pitchFamily="18" charset="0"/>
              </a:rPr>
              <a:t>AST</a:t>
            </a:r>
            <a:endParaRPr lang="it-IT"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800"/>
              </a:spcAft>
            </a:pP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L’</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AST </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a:t>
            </a:r>
            <a:r>
              <a:rPr lang="it-IT" i="1" dirty="0" err="1">
                <a:solidFill>
                  <a:schemeClr val="accent2">
                    <a:lumMod val="50000"/>
                  </a:schemeClr>
                </a:solidFill>
                <a:latin typeface="Open Sans"/>
                <a:ea typeface="Times New Roman" panose="02020603050405020304" pitchFamily="18" charset="0"/>
                <a:cs typeface="Times New Roman" panose="02020603050405020304" pitchFamily="18" charset="0"/>
              </a:rPr>
              <a:t>Annual</a:t>
            </a:r>
            <a:r>
              <a:rPr lang="it-IT" i="1" dirty="0">
                <a:solidFill>
                  <a:schemeClr val="accent2">
                    <a:lumMod val="50000"/>
                  </a:schemeClr>
                </a:solidFill>
                <a:latin typeface="Open Sans"/>
                <a:ea typeface="Times New Roman" panose="02020603050405020304" pitchFamily="18" charset="0"/>
                <a:cs typeface="Times New Roman" panose="02020603050405020304" pitchFamily="18" charset="0"/>
              </a:rPr>
              <a:t> </a:t>
            </a:r>
            <a:r>
              <a:rPr lang="it-IT" i="1" dirty="0" err="1">
                <a:solidFill>
                  <a:schemeClr val="accent2">
                    <a:lumMod val="50000"/>
                  </a:schemeClr>
                </a:solidFill>
                <a:latin typeface="Open Sans"/>
                <a:ea typeface="Times New Roman" panose="02020603050405020304" pitchFamily="18" charset="0"/>
                <a:cs typeface="Times New Roman" panose="02020603050405020304" pitchFamily="18" charset="0"/>
              </a:rPr>
              <a:t>Surveillance</a:t>
            </a:r>
            <a:r>
              <a:rPr lang="it-IT" i="1" dirty="0">
                <a:solidFill>
                  <a:schemeClr val="accent2">
                    <a:lumMod val="50000"/>
                  </a:schemeClr>
                </a:solidFill>
                <a:latin typeface="Open Sans"/>
                <a:ea typeface="Times New Roman" panose="02020603050405020304" pitchFamily="18" charset="0"/>
                <a:cs typeface="Times New Roman" panose="02020603050405020304" pitchFamily="18" charset="0"/>
              </a:rPr>
              <a:t> Test)</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come da UNI EN 14181:2005, è un </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Test di Sorveglianza Annuale</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che verifica il mantenimento delle prestazioni dello SME ogni 12 mesi eseguendo le misure in parallelo con metodi di riferimento normati: di fatto, ha l’obbiettivo di </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verificare se la calibrazione come da precedente QAL 2 sia ancora valida</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basandosi su meno punti di controllo, tipicamente 5, e quindi è una ripetizione “</a:t>
            </a:r>
            <a:r>
              <a:rPr lang="it-IT" dirty="0" err="1">
                <a:solidFill>
                  <a:schemeClr val="accent2">
                    <a:lumMod val="50000"/>
                  </a:schemeClr>
                </a:solidFill>
                <a:latin typeface="Open Sans"/>
                <a:ea typeface="Times New Roman" panose="02020603050405020304" pitchFamily="18" charset="0"/>
                <a:cs typeface="Times New Roman" panose="02020603050405020304" pitchFamily="18" charset="0"/>
              </a:rPr>
              <a:t>lighter</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del QAL 2 medesimo. Anche in questo caso effettua le verifiche un Laboratorio Terzo Accreditato, come prescritto nel capitolo relativo alle AST della stessa norma.</a:t>
            </a:r>
            <a:endParaRPr lang="it-IT" sz="20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800"/>
              </a:spcAft>
            </a:pP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Per ulteriori prove in campo si effettua la </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Verifica di Linearità</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degli Analizzatori</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gas</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 mediante bombole a concentrazione scalare o meglio, tramite </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proprio </a:t>
            </a:r>
            <a:r>
              <a:rPr lang="it-IT" b="1" dirty="0" err="1">
                <a:solidFill>
                  <a:schemeClr val="accent2">
                    <a:lumMod val="50000"/>
                  </a:schemeClr>
                </a:solidFill>
                <a:latin typeface="Open Sans"/>
                <a:ea typeface="Times New Roman" panose="02020603050405020304" pitchFamily="18" charset="0"/>
                <a:cs typeface="Times New Roman" panose="02020603050405020304" pitchFamily="18" charset="0"/>
              </a:rPr>
              <a:t>Diluitore</a:t>
            </a:r>
            <a:r>
              <a:rPr lang="it-IT" b="1" dirty="0">
                <a:solidFill>
                  <a:schemeClr val="accent2">
                    <a:lumMod val="50000"/>
                  </a:schemeClr>
                </a:solidFill>
                <a:latin typeface="Open Sans"/>
                <a:ea typeface="Times New Roman" panose="02020603050405020304" pitchFamily="18" charset="0"/>
                <a:cs typeface="Times New Roman" panose="02020603050405020304" pitchFamily="18" charset="0"/>
              </a:rPr>
              <a:t> certificato</a:t>
            </a: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a:t>
            </a:r>
            <a:endParaRPr lang="it-IT" sz="20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800"/>
              </a:spcAft>
            </a:pPr>
            <a:r>
              <a:rPr lang="it-IT" dirty="0">
                <a:solidFill>
                  <a:schemeClr val="accent2">
                    <a:lumMod val="50000"/>
                  </a:schemeClr>
                </a:solidFill>
                <a:latin typeface="Open Sans"/>
                <a:ea typeface="Times New Roman" panose="02020603050405020304" pitchFamily="18" charset="0"/>
                <a:cs typeface="Times New Roman" panose="02020603050405020304" pitchFamily="18" charset="0"/>
              </a:rPr>
              <a:t>Vengono quindi effettuate le prove con (almeno) cinque punti di misura sul campo di misura con (almeno) tre ripetizioni per punto. In questo modo si ha la sicurezza di una corretta preparazione del prossimo QAL 2.</a:t>
            </a:r>
            <a:endParaRPr lang="it-IT" sz="20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egnaposto numero diapositiva 2"/>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32</a:t>
            </a:fld>
            <a:endParaRPr lang="en-US" sz="2000" dirty="0">
              <a:solidFill>
                <a:schemeClr val="tx2"/>
              </a:solidFill>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2594311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A4E34FBD-10AA-46B3-9151-2E06079430AF}"/>
              </a:ext>
            </a:extLst>
          </p:cNvPr>
          <p:cNvSpPr/>
          <p:nvPr/>
        </p:nvSpPr>
        <p:spPr>
          <a:xfrm>
            <a:off x="745959" y="2009273"/>
            <a:ext cx="9986210" cy="3195747"/>
          </a:xfrm>
          <a:prstGeom prst="rect">
            <a:avLst/>
          </a:prstGeom>
        </p:spPr>
        <p:txBody>
          <a:bodyPr wrap="square">
            <a:spAutoFit/>
          </a:bodyPr>
          <a:lstStyle/>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Per la taratura/verifica dello SME vengono svolte le prove per ciascun parametro misurato dallo SME stesso, sia a valle di estrazioni del campione sia in situ. Ad esempio si  valuta l’accuratezza tramite il calcolo dell’</a:t>
            </a:r>
            <a:r>
              <a:rPr lang="it-IT" b="1" dirty="0">
                <a:solidFill>
                  <a:srgbClr val="002060"/>
                </a:solidFill>
                <a:latin typeface="Open Sans"/>
                <a:ea typeface="Times New Roman" panose="02020603050405020304" pitchFamily="18" charset="0"/>
                <a:cs typeface="Times New Roman" panose="02020603050405020304" pitchFamily="18" charset="0"/>
              </a:rPr>
              <a:t>Indice di Accuratezza Relativa (IAR)</a:t>
            </a:r>
            <a:r>
              <a:rPr lang="it-IT" dirty="0">
                <a:solidFill>
                  <a:srgbClr val="002060"/>
                </a:solidFill>
                <a:latin typeface="Open Sans"/>
                <a:ea typeface="Times New Roman" panose="02020603050405020304" pitchFamily="18" charset="0"/>
                <a:cs typeface="Times New Roman" panose="02020603050405020304" pitchFamily="18" charset="0"/>
              </a:rPr>
              <a:t> sulla base delle differenze tra le misure fornite, prelevando il campione di gas nel medesimo punto, dallo strumento in prova (SME stesso) ed uno strumento/metodo di riferimento (SR) certificato facendo attenzione a diversi requisiti della norma:</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800"/>
              </a:lnSpc>
              <a:buSzPts val="1000"/>
              <a:buFont typeface="Symbol" panose="05050102010706020507" pitchFamily="18" charset="2"/>
              <a:buChar char=""/>
              <a:tabLst>
                <a:tab pos="270510" algn="l"/>
              </a:tabLst>
            </a:pPr>
            <a:r>
              <a:rPr lang="it-IT" dirty="0">
                <a:solidFill>
                  <a:srgbClr val="002060"/>
                </a:solidFill>
                <a:latin typeface="Open Sans"/>
                <a:ea typeface="Times New Roman" panose="02020603050405020304" pitchFamily="18" charset="0"/>
                <a:cs typeface="Times New Roman" panose="02020603050405020304" pitchFamily="18" charset="0"/>
              </a:rPr>
              <a:t>un numero di campionamenti come da UNI EN 14181, comunque non meno di 30</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800"/>
              </a:lnSpc>
              <a:buSzPts val="1000"/>
              <a:buFont typeface="Symbol" panose="05050102010706020507" pitchFamily="18" charset="2"/>
              <a:buChar char=""/>
              <a:tabLst>
                <a:tab pos="270510" algn="l"/>
              </a:tabLst>
            </a:pPr>
            <a:r>
              <a:rPr lang="it-IT" dirty="0">
                <a:solidFill>
                  <a:srgbClr val="002060"/>
                </a:solidFill>
                <a:latin typeface="Open Sans"/>
                <a:ea typeface="Times New Roman" panose="02020603050405020304" pitchFamily="18" charset="0"/>
                <a:cs typeface="Times New Roman" panose="02020603050405020304" pitchFamily="18" charset="0"/>
              </a:rPr>
              <a:t>un tempo di riferimento per il calcolo del campione: ora o </a:t>
            </a:r>
            <a:r>
              <a:rPr lang="it-IT" dirty="0" err="1">
                <a:solidFill>
                  <a:srgbClr val="002060"/>
                </a:solidFill>
                <a:latin typeface="Open Sans"/>
                <a:ea typeface="Times New Roman" panose="02020603050405020304" pitchFamily="18" charset="0"/>
                <a:cs typeface="Times New Roman" panose="02020603050405020304" pitchFamily="18" charset="0"/>
              </a:rPr>
              <a:t>semiora</a:t>
            </a:r>
            <a:r>
              <a:rPr lang="it-IT" dirty="0">
                <a:solidFill>
                  <a:srgbClr val="002060"/>
                </a:solidFill>
                <a:latin typeface="Open Sans"/>
                <a:ea typeface="Times New Roman" panose="02020603050405020304" pitchFamily="18" charset="0"/>
                <a:cs typeface="Times New Roman" panose="02020603050405020304" pitchFamily="18" charset="0"/>
              </a:rPr>
              <a:t>, in relazione alla base temporale sulla quale è definito il limite emissivo autorizzato</a:t>
            </a: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800"/>
              </a:lnSpc>
              <a:buSzPts val="1000"/>
              <a:buFont typeface="Symbol" panose="05050102010706020507" pitchFamily="18" charset="2"/>
              <a:buChar char=""/>
              <a:tabLst>
                <a:tab pos="270510" algn="l"/>
              </a:tabLst>
            </a:pPr>
            <a:r>
              <a:rPr lang="it-IT" dirty="0">
                <a:solidFill>
                  <a:srgbClr val="002060"/>
                </a:solidFill>
                <a:latin typeface="Open Sans"/>
                <a:ea typeface="Times New Roman" panose="02020603050405020304" pitchFamily="18" charset="0"/>
                <a:cs typeface="Times New Roman" panose="02020603050405020304" pitchFamily="18" charset="0"/>
              </a:rPr>
              <a:t>un insieme di dati da utilizzare per le elaborazioni provenienti dallo SME e dallo strumento/metodo di riferimento che devono essere riferiti alle medesime condizioni di stato (T, P, umidità) e fare riferimento alle condizioni operative dell’analizzatore dello SME (dati tal quali)</a:t>
            </a: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 xmlns:a16="http://schemas.microsoft.com/office/drawing/2014/main" id="{CB7AB5FF-D010-4A05-A212-12613BE08D2F}"/>
              </a:ext>
            </a:extLst>
          </p:cNvPr>
          <p:cNvSpPr/>
          <p:nvPr/>
        </p:nvSpPr>
        <p:spPr>
          <a:xfrm>
            <a:off x="745959" y="1494700"/>
            <a:ext cx="570990" cy="324512"/>
          </a:xfrm>
          <a:prstGeom prst="rect">
            <a:avLst/>
          </a:prstGeom>
        </p:spPr>
        <p:txBody>
          <a:bodyPr wrap="none">
            <a:spAutoFit/>
          </a:bodyPr>
          <a:lstStyle/>
          <a:p>
            <a:pPr algn="just">
              <a:lnSpc>
                <a:spcPts val="1800"/>
              </a:lnSpc>
              <a:spcAft>
                <a:spcPts val="800"/>
              </a:spcAft>
            </a:pPr>
            <a:r>
              <a:rPr lang="it-IT" b="1" dirty="0">
                <a:solidFill>
                  <a:srgbClr val="FF0000"/>
                </a:solidFill>
                <a:latin typeface="Open Sans"/>
                <a:ea typeface="Times New Roman" panose="02020603050405020304" pitchFamily="18" charset="0"/>
                <a:cs typeface="Times New Roman" panose="02020603050405020304" pitchFamily="18" charset="0"/>
              </a:rPr>
              <a:t>IAR</a:t>
            </a:r>
            <a:endParaRPr lang="it-IT"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33</a:t>
            </a:fld>
            <a:endParaRPr lang="en-US" sz="2000" dirty="0">
              <a:solidFill>
                <a:schemeClr val="tx2"/>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282594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 xmlns:a16="http://schemas.microsoft.com/office/drawing/2014/main" id="{D24CCB44-D948-429E-8E35-41BC079E0CAA}"/>
              </a:ext>
            </a:extLst>
          </p:cNvPr>
          <p:cNvSpPr/>
          <p:nvPr/>
        </p:nvSpPr>
        <p:spPr>
          <a:xfrm>
            <a:off x="617767" y="1881139"/>
            <a:ext cx="10287181" cy="3629326"/>
          </a:xfrm>
          <a:prstGeom prst="rect">
            <a:avLst/>
          </a:prstGeom>
        </p:spPr>
        <p:txBody>
          <a:bodyPr wrap="square">
            <a:spAutoFit/>
          </a:bodyPr>
          <a:lstStyle/>
          <a:p>
            <a:pPr algn="just">
              <a:lnSpc>
                <a:spcPts val="1800"/>
              </a:lnSpc>
            </a:pPr>
            <a:r>
              <a:rPr lang="it-IT" dirty="0">
                <a:solidFill>
                  <a:srgbClr val="002060"/>
                </a:solidFill>
                <a:latin typeface="Open Sans"/>
                <a:ea typeface="Times New Roman" panose="02020603050405020304" pitchFamily="18" charset="0"/>
                <a:cs typeface="Times New Roman" panose="02020603050405020304" pitchFamily="18" charset="0"/>
              </a:rPr>
              <a:t>Le </a:t>
            </a:r>
            <a:r>
              <a:rPr lang="it-IT" b="1" dirty="0">
                <a:solidFill>
                  <a:srgbClr val="002060"/>
                </a:solidFill>
                <a:latin typeface="Open Sans"/>
                <a:ea typeface="Times New Roman" panose="02020603050405020304" pitchFamily="18" charset="0"/>
                <a:cs typeface="Times New Roman" panose="02020603050405020304" pitchFamily="18" charset="0"/>
              </a:rPr>
              <a:t>Verifiche dello Stato di Taratura</a:t>
            </a:r>
            <a:r>
              <a:rPr lang="it-IT" dirty="0">
                <a:solidFill>
                  <a:srgbClr val="002060"/>
                </a:solidFill>
                <a:latin typeface="Open Sans"/>
                <a:ea typeface="Times New Roman" panose="02020603050405020304" pitchFamily="18" charset="0"/>
                <a:cs typeface="Times New Roman" panose="02020603050405020304" pitchFamily="18" charset="0"/>
              </a:rPr>
              <a:t> secondo </a:t>
            </a:r>
            <a:r>
              <a:rPr lang="it-IT" b="1" dirty="0">
                <a:solidFill>
                  <a:srgbClr val="002060"/>
                </a:solidFill>
                <a:latin typeface="Open Sans"/>
                <a:ea typeface="Times New Roman" panose="02020603050405020304" pitchFamily="18" charset="0"/>
                <a:cs typeface="Times New Roman" panose="02020603050405020304" pitchFamily="18" charset="0"/>
              </a:rPr>
              <a:t>QAL 3</a:t>
            </a:r>
            <a:r>
              <a:rPr lang="it-IT" dirty="0">
                <a:solidFill>
                  <a:srgbClr val="002060"/>
                </a:solidFill>
                <a:latin typeface="Open Sans"/>
                <a:ea typeface="Times New Roman" panose="02020603050405020304" pitchFamily="18" charset="0"/>
                <a:cs typeface="Times New Roman" panose="02020603050405020304" pitchFamily="18" charset="0"/>
              </a:rPr>
              <a:t> vengono effettuate per verificare la qualità dello SME e dei parametri ausiliari (Temperatura, Pressione, Umidità…) dal fornitore dello SME su base temporale almeno mensile, così come descritto nella norma UNI EN 14181:2005.</a:t>
            </a:r>
          </a:p>
          <a:p>
            <a:pPr algn="just">
              <a:lnSpc>
                <a:spcPts val="1800"/>
              </a:lnSpc>
            </a:pPr>
            <a:r>
              <a:rPr lang="it-IT" dirty="0">
                <a:solidFill>
                  <a:srgbClr val="002060"/>
                </a:solidFill>
                <a:latin typeface="Open Sans"/>
                <a:ea typeface="Times New Roman" panose="02020603050405020304" pitchFamily="18" charset="0"/>
                <a:cs typeface="Times New Roman" panose="02020603050405020304" pitchFamily="18" charset="0"/>
              </a:rPr>
              <a:t>Le verifiche sono atte a garantire che lo SME mantenga le sue caratteristiche di precisione e di deriva fra due AST consecutive.</a:t>
            </a:r>
          </a:p>
          <a:p>
            <a:pPr algn="just">
              <a:lnSpc>
                <a:spcPts val="1800"/>
              </a:lnSpc>
            </a:pPr>
            <a:endParaRPr lang="it-IT" dirty="0">
              <a:solidFill>
                <a:srgbClr val="002060"/>
              </a:solidFill>
              <a:latin typeface="Open Sans"/>
              <a:ea typeface="Times New Roman" panose="02020603050405020304" pitchFamily="18" charset="0"/>
              <a:cs typeface="Times New Roman" panose="02020603050405020304" pitchFamily="18" charset="0"/>
            </a:endParaRPr>
          </a:p>
          <a:p>
            <a:pPr algn="just">
              <a:lnSpc>
                <a:spcPts val="1800"/>
              </a:lnSpc>
            </a:pPr>
            <a:r>
              <a:rPr lang="it-IT" i="1" dirty="0">
                <a:solidFill>
                  <a:srgbClr val="002060"/>
                </a:solidFill>
                <a:latin typeface="Open Sans"/>
                <a:ea typeface="Times New Roman" panose="02020603050405020304" pitchFamily="18" charset="0"/>
                <a:cs typeface="Times New Roman" panose="02020603050405020304" pitchFamily="18" charset="0"/>
              </a:rPr>
              <a:t>Settimanalmente</a:t>
            </a:r>
            <a:r>
              <a:rPr lang="it-IT" dirty="0">
                <a:solidFill>
                  <a:srgbClr val="002060"/>
                </a:solidFill>
                <a:latin typeface="Open Sans"/>
                <a:ea typeface="Times New Roman" panose="02020603050405020304" pitchFamily="18" charset="0"/>
                <a:cs typeface="Times New Roman" panose="02020603050405020304" pitchFamily="18" charset="0"/>
              </a:rPr>
              <a:t> Lomellina Energia provvede a verificare la validità dell’intervallo di taratura per ciascun inquinante, inoltre </a:t>
            </a:r>
            <a:r>
              <a:rPr lang="it-IT" i="1" dirty="0">
                <a:solidFill>
                  <a:srgbClr val="002060"/>
                </a:solidFill>
                <a:latin typeface="Open Sans"/>
                <a:ea typeface="Times New Roman" panose="02020603050405020304" pitchFamily="18" charset="0"/>
                <a:cs typeface="Times New Roman" panose="02020603050405020304" pitchFamily="18" charset="0"/>
              </a:rPr>
              <a:t>semestralmente</a:t>
            </a:r>
            <a:r>
              <a:rPr lang="it-IT" dirty="0">
                <a:solidFill>
                  <a:srgbClr val="002060"/>
                </a:solidFill>
                <a:latin typeface="Open Sans"/>
                <a:ea typeface="Times New Roman" panose="02020603050405020304" pitchFamily="18" charset="0"/>
                <a:cs typeface="Times New Roman" panose="02020603050405020304" pitchFamily="18" charset="0"/>
              </a:rPr>
              <a:t> la ditta di assistenza esterna effettua un’ulteriore QAL3 più approfondita per la  taratura degli analizzatori.</a:t>
            </a:r>
          </a:p>
          <a:p>
            <a:pPr algn="just">
              <a:lnSpc>
                <a:spcPts val="1800"/>
              </a:lnSpc>
              <a:spcAft>
                <a:spcPts val="800"/>
              </a:spcAft>
            </a:pPr>
            <a:endParaRPr lang="it-IT"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800"/>
              </a:spcAft>
            </a:pPr>
            <a:r>
              <a:rPr lang="it-IT" dirty="0">
                <a:solidFill>
                  <a:srgbClr val="002060"/>
                </a:solidFill>
                <a:latin typeface="Open Sans"/>
                <a:ea typeface="Times New Roman" panose="02020603050405020304" pitchFamily="18" charset="0"/>
                <a:cs typeface="Times New Roman" panose="02020603050405020304" pitchFamily="18" charset="0"/>
              </a:rPr>
              <a:t>In particolare le attività di QAL 3 “</a:t>
            </a:r>
            <a:r>
              <a:rPr lang="it-IT" i="1" dirty="0">
                <a:solidFill>
                  <a:srgbClr val="002060"/>
                </a:solidFill>
                <a:latin typeface="Open Sans"/>
                <a:ea typeface="Times New Roman" panose="02020603050405020304" pitchFamily="18" charset="0"/>
                <a:cs typeface="Times New Roman" panose="02020603050405020304" pitchFamily="18" charset="0"/>
              </a:rPr>
              <a:t>devono avere lo scopo di dare evidenza che venga attuata una procedura periodica in grado di rilevare eventuali premature anomalie del sistema SME prima che queste diventino così gravi da inficiare le misure stesse”. </a:t>
            </a:r>
            <a:r>
              <a:rPr lang="it-IT" dirty="0">
                <a:solidFill>
                  <a:srgbClr val="002060"/>
                </a:solidFill>
                <a:latin typeface="Open Sans"/>
                <a:ea typeface="Times New Roman" panose="02020603050405020304" pitchFamily="18" charset="0"/>
                <a:cs typeface="Times New Roman" panose="02020603050405020304" pitchFamily="18" charset="0"/>
              </a:rPr>
              <a:t>In pratica, serve per apprezzare la deriva e la precisione dello strumento in tempo reale e pertanto se procedere alla calibrazione dello strumento o se ci sono anomalie maggiori.</a:t>
            </a: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 xmlns:a16="http://schemas.microsoft.com/office/drawing/2014/main" id="{0F213AB5-A674-40CD-BE31-07F9556C3F4E}"/>
              </a:ext>
            </a:extLst>
          </p:cNvPr>
          <p:cNvSpPr/>
          <p:nvPr/>
        </p:nvSpPr>
        <p:spPr>
          <a:xfrm>
            <a:off x="617767" y="1375286"/>
            <a:ext cx="834844" cy="324512"/>
          </a:xfrm>
          <a:prstGeom prst="rect">
            <a:avLst/>
          </a:prstGeom>
        </p:spPr>
        <p:txBody>
          <a:bodyPr wrap="none">
            <a:spAutoFit/>
          </a:bodyPr>
          <a:lstStyle/>
          <a:p>
            <a:pPr algn="just">
              <a:lnSpc>
                <a:spcPts val="1800"/>
              </a:lnSpc>
              <a:spcAft>
                <a:spcPts val="800"/>
              </a:spcAft>
            </a:pPr>
            <a:r>
              <a:rPr lang="it-IT" b="1" dirty="0">
                <a:solidFill>
                  <a:srgbClr val="FF0000"/>
                </a:solidFill>
                <a:latin typeface="Open Sans"/>
                <a:ea typeface="Times New Roman" panose="02020603050405020304" pitchFamily="18" charset="0"/>
                <a:cs typeface="Times New Roman" panose="02020603050405020304" pitchFamily="18" charset="0"/>
              </a:rPr>
              <a:t>QAL 3</a:t>
            </a:r>
            <a:endParaRPr lang="it-IT"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34</a:t>
            </a:fld>
            <a:endParaRPr lang="en-US" sz="2000" dirty="0">
              <a:solidFill>
                <a:schemeClr val="tx2"/>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458723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FF4A067C-A6AC-4D4C-B10A-10AA13B15743}"/>
              </a:ext>
            </a:extLst>
          </p:cNvPr>
          <p:cNvPicPr>
            <a:picLocks noChangeAspect="1"/>
          </p:cNvPicPr>
          <p:nvPr/>
        </p:nvPicPr>
        <p:blipFill rotWithShape="1">
          <a:blip r:embed="rId2"/>
          <a:srcRect b="23351"/>
          <a:stretch/>
        </p:blipFill>
        <p:spPr>
          <a:xfrm>
            <a:off x="334592" y="269438"/>
            <a:ext cx="9093703" cy="5576191"/>
          </a:xfrm>
          <a:prstGeom prst="rect">
            <a:avLst/>
          </a:prstGeom>
        </p:spPr>
      </p:pic>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35</a:t>
            </a:fld>
            <a:endParaRPr lang="en-US" sz="2000" dirty="0">
              <a:solidFill>
                <a:schemeClr val="tx2"/>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3803946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1652A9E1-C219-4318-A4BC-674AFC40D181}"/>
              </a:ext>
            </a:extLst>
          </p:cNvPr>
          <p:cNvPicPr>
            <a:picLocks noChangeAspect="1"/>
          </p:cNvPicPr>
          <p:nvPr/>
        </p:nvPicPr>
        <p:blipFill rotWithShape="1">
          <a:blip r:embed="rId2"/>
          <a:srcRect t="13089" r="33188" b="6300"/>
          <a:stretch/>
        </p:blipFill>
        <p:spPr>
          <a:xfrm>
            <a:off x="376992" y="140932"/>
            <a:ext cx="8973837" cy="6090380"/>
          </a:xfrm>
          <a:prstGeom prst="rect">
            <a:avLst/>
          </a:prstGeom>
        </p:spPr>
      </p:pic>
      <p:sp>
        <p:nvSpPr>
          <p:cNvPr id="3" name="Segnaposto numero diapositiva 2"/>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36</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622076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313505"/>
            <a:ext cx="683339" cy="365125"/>
          </a:xfrm>
        </p:spPr>
        <p:txBody>
          <a:bodyPr/>
          <a:lstStyle/>
          <a:p>
            <a:fld id="{6D22F896-40B5-4ADD-8801-0D06FADFA095}" type="slidenum">
              <a:rPr lang="en-US" sz="2000" smtClean="0">
                <a:solidFill>
                  <a:schemeClr val="tx1"/>
                </a:solidFill>
              </a:rPr>
              <a:t>37</a:t>
            </a:fld>
            <a:endParaRPr lang="en-US" sz="2000" dirty="0">
              <a:solidFill>
                <a:schemeClr val="tx1"/>
              </a:solidFill>
            </a:endParaRPr>
          </a:p>
        </p:txBody>
      </p:sp>
      <p:sp>
        <p:nvSpPr>
          <p:cNvPr id="3" name="CasellaDiTesto 2"/>
          <p:cNvSpPr txBox="1"/>
          <p:nvPr/>
        </p:nvSpPr>
        <p:spPr>
          <a:xfrm>
            <a:off x="607951" y="507694"/>
            <a:ext cx="10653841" cy="830997"/>
          </a:xfrm>
          <a:prstGeom prst="rect">
            <a:avLst/>
          </a:prstGeom>
          <a:noFill/>
        </p:spPr>
        <p:txBody>
          <a:bodyPr wrap="square" rtlCol="0">
            <a:spAutoFit/>
          </a:bodyPr>
          <a:lstStyle/>
          <a:p>
            <a:pPr algn="ctr"/>
            <a:r>
              <a:rPr lang="it-IT" sz="2400" dirty="0">
                <a:solidFill>
                  <a:srgbClr val="FF0000"/>
                </a:solidFill>
              </a:rPr>
              <a:t>VERIFICHE ARPA (Anno 2017)  </a:t>
            </a:r>
          </a:p>
          <a:p>
            <a:pPr algn="ctr"/>
            <a:r>
              <a:rPr lang="it-IT" sz="2400" dirty="0">
                <a:solidFill>
                  <a:srgbClr val="FF0000"/>
                </a:solidFill>
              </a:rPr>
              <a:t>Confronto dati rete SME (AEDOS)/ SME Gestore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pic>
        <p:nvPicPr>
          <p:cNvPr id="5" name="Immagine 4"/>
          <p:cNvPicPr>
            <a:picLocks noChangeAspect="1"/>
          </p:cNvPicPr>
          <p:nvPr/>
        </p:nvPicPr>
        <p:blipFill>
          <a:blip r:embed="rId3"/>
          <a:stretch>
            <a:fillRect/>
          </a:stretch>
        </p:blipFill>
        <p:spPr>
          <a:xfrm>
            <a:off x="500522" y="1724160"/>
            <a:ext cx="4683876" cy="3498798"/>
          </a:xfrm>
          <a:prstGeom prst="rect">
            <a:avLst/>
          </a:prstGeom>
        </p:spPr>
      </p:pic>
      <p:pic>
        <p:nvPicPr>
          <p:cNvPr id="6" name="Immagine 5"/>
          <p:cNvPicPr>
            <a:picLocks noChangeAspect="1"/>
          </p:cNvPicPr>
          <p:nvPr/>
        </p:nvPicPr>
        <p:blipFill>
          <a:blip r:embed="rId4"/>
          <a:stretch>
            <a:fillRect/>
          </a:stretch>
        </p:blipFill>
        <p:spPr>
          <a:xfrm>
            <a:off x="6176654" y="1690419"/>
            <a:ext cx="4836340" cy="3477162"/>
          </a:xfrm>
          <a:prstGeom prst="rect">
            <a:avLst/>
          </a:prstGeom>
        </p:spPr>
      </p:pic>
      <p:sp>
        <p:nvSpPr>
          <p:cNvPr id="7" name="CasellaDiTesto 6">
            <a:extLst>
              <a:ext uri="{FF2B5EF4-FFF2-40B4-BE49-F238E27FC236}">
                <a16:creationId xmlns="" xmlns:a16="http://schemas.microsoft.com/office/drawing/2014/main" id="{9893CD96-0871-4A5D-81BF-3148C35382AC}"/>
              </a:ext>
            </a:extLst>
          </p:cNvPr>
          <p:cNvSpPr txBox="1"/>
          <p:nvPr/>
        </p:nvSpPr>
        <p:spPr>
          <a:xfrm>
            <a:off x="246869" y="6093119"/>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3801526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38</a:t>
            </a:fld>
            <a:endParaRPr lang="en-US" sz="2000" dirty="0">
              <a:solidFill>
                <a:schemeClr val="tx2"/>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16" y="1350551"/>
            <a:ext cx="4927956" cy="3604131"/>
          </a:xfrm>
          <a:prstGeom prst="rect">
            <a:avLst/>
          </a:prstGeom>
        </p:spPr>
      </p:pic>
      <p:pic>
        <p:nvPicPr>
          <p:cNvPr id="5" name="Immagine 4"/>
          <p:cNvPicPr>
            <a:picLocks noChangeAspect="1"/>
          </p:cNvPicPr>
          <p:nvPr/>
        </p:nvPicPr>
        <p:blipFill>
          <a:blip r:embed="rId3"/>
          <a:stretch>
            <a:fillRect/>
          </a:stretch>
        </p:blipFill>
        <p:spPr>
          <a:xfrm>
            <a:off x="5479242" y="1350552"/>
            <a:ext cx="5810361" cy="338084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8" name="CasellaDiTesto 7">
            <a:extLst>
              <a:ext uri="{FF2B5EF4-FFF2-40B4-BE49-F238E27FC236}">
                <a16:creationId xmlns="" xmlns:a16="http://schemas.microsoft.com/office/drawing/2014/main" id="{9893CD96-0871-4A5D-81BF-3148C35382AC}"/>
              </a:ext>
            </a:extLst>
          </p:cNvPr>
          <p:cNvSpPr txBox="1"/>
          <p:nvPr/>
        </p:nvSpPr>
        <p:spPr>
          <a:xfrm>
            <a:off x="246869" y="6093119"/>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1059201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1"/>
                </a:solidFill>
              </a:rPr>
              <a:t>39</a:t>
            </a:fld>
            <a:endParaRPr lang="en-US" sz="2000" dirty="0">
              <a:solidFill>
                <a:schemeClr val="tx1"/>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pic>
        <p:nvPicPr>
          <p:cNvPr id="4" name="Immagine 3"/>
          <p:cNvPicPr>
            <a:picLocks noChangeAspect="1"/>
          </p:cNvPicPr>
          <p:nvPr/>
        </p:nvPicPr>
        <p:blipFill>
          <a:blip r:embed="rId3"/>
          <a:stretch>
            <a:fillRect/>
          </a:stretch>
        </p:blipFill>
        <p:spPr>
          <a:xfrm>
            <a:off x="1169168" y="306159"/>
            <a:ext cx="2752725" cy="323850"/>
          </a:xfrm>
          <a:prstGeom prst="rect">
            <a:avLst/>
          </a:prstGeom>
        </p:spPr>
      </p:pic>
      <p:pic>
        <p:nvPicPr>
          <p:cNvPr id="5" name="Immagine 4"/>
          <p:cNvPicPr>
            <a:picLocks noChangeAspect="1"/>
          </p:cNvPicPr>
          <p:nvPr/>
        </p:nvPicPr>
        <p:blipFill>
          <a:blip r:embed="rId4"/>
          <a:stretch>
            <a:fillRect/>
          </a:stretch>
        </p:blipFill>
        <p:spPr>
          <a:xfrm>
            <a:off x="392565" y="717096"/>
            <a:ext cx="4305933" cy="2679247"/>
          </a:xfrm>
          <a:prstGeom prst="rect">
            <a:avLst/>
          </a:prstGeom>
        </p:spPr>
      </p:pic>
      <p:pic>
        <p:nvPicPr>
          <p:cNvPr id="6" name="Immagine 5"/>
          <p:cNvPicPr>
            <a:picLocks noChangeAspect="1"/>
          </p:cNvPicPr>
          <p:nvPr/>
        </p:nvPicPr>
        <p:blipFill>
          <a:blip r:embed="rId5"/>
          <a:stretch>
            <a:fillRect/>
          </a:stretch>
        </p:blipFill>
        <p:spPr>
          <a:xfrm>
            <a:off x="5170770" y="670431"/>
            <a:ext cx="4645468" cy="2739224"/>
          </a:xfrm>
          <a:prstGeom prst="rect">
            <a:avLst/>
          </a:prstGeom>
        </p:spPr>
      </p:pic>
      <p:pic>
        <p:nvPicPr>
          <p:cNvPr id="7" name="Immagine 6"/>
          <p:cNvPicPr>
            <a:picLocks noChangeAspect="1"/>
          </p:cNvPicPr>
          <p:nvPr/>
        </p:nvPicPr>
        <p:blipFill>
          <a:blip r:embed="rId6"/>
          <a:stretch>
            <a:fillRect/>
          </a:stretch>
        </p:blipFill>
        <p:spPr>
          <a:xfrm>
            <a:off x="5838554" y="258534"/>
            <a:ext cx="2733675" cy="371475"/>
          </a:xfrm>
          <a:prstGeom prst="rect">
            <a:avLst/>
          </a:prstGeom>
        </p:spPr>
      </p:pic>
      <p:pic>
        <p:nvPicPr>
          <p:cNvPr id="8" name="Immagine 7"/>
          <p:cNvPicPr>
            <a:picLocks noChangeAspect="1"/>
          </p:cNvPicPr>
          <p:nvPr/>
        </p:nvPicPr>
        <p:blipFill>
          <a:blip r:embed="rId7"/>
          <a:stretch>
            <a:fillRect/>
          </a:stretch>
        </p:blipFill>
        <p:spPr>
          <a:xfrm>
            <a:off x="392565" y="3448345"/>
            <a:ext cx="4305933" cy="3266570"/>
          </a:xfrm>
          <a:prstGeom prst="rect">
            <a:avLst/>
          </a:prstGeom>
        </p:spPr>
      </p:pic>
      <p:pic>
        <p:nvPicPr>
          <p:cNvPr id="9" name="Immagine 8"/>
          <p:cNvPicPr>
            <a:picLocks noChangeAspect="1"/>
          </p:cNvPicPr>
          <p:nvPr/>
        </p:nvPicPr>
        <p:blipFill>
          <a:blip r:embed="rId8"/>
          <a:stretch>
            <a:fillRect/>
          </a:stretch>
        </p:blipFill>
        <p:spPr>
          <a:xfrm>
            <a:off x="4882658" y="3448345"/>
            <a:ext cx="5304764" cy="3266570"/>
          </a:xfrm>
          <a:prstGeom prst="rect">
            <a:avLst/>
          </a:prstGeom>
        </p:spPr>
      </p:pic>
      <p:sp>
        <p:nvSpPr>
          <p:cNvPr id="10" name="CasellaDiTesto 9">
            <a:extLst>
              <a:ext uri="{FF2B5EF4-FFF2-40B4-BE49-F238E27FC236}">
                <a16:creationId xmlns="" xmlns:a16="http://schemas.microsoft.com/office/drawing/2014/main" id="{9893CD96-0871-4A5D-81BF-3148C35382AC}"/>
              </a:ext>
            </a:extLst>
          </p:cNvPr>
          <p:cNvSpPr txBox="1"/>
          <p:nvPr/>
        </p:nvSpPr>
        <p:spPr>
          <a:xfrm>
            <a:off x="392565" y="6636112"/>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4139373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3DFBA0D2-1D79-4F58-A6DB-4E37FE5D39C6}"/>
              </a:ext>
            </a:extLst>
          </p:cNvPr>
          <p:cNvPicPr>
            <a:picLocks noChangeAspect="1"/>
          </p:cNvPicPr>
          <p:nvPr/>
        </p:nvPicPr>
        <p:blipFill rotWithShape="1">
          <a:blip r:embed="rId2"/>
          <a:srcRect l="23033" t="13333" r="35873" b="5566"/>
          <a:stretch/>
        </p:blipFill>
        <p:spPr>
          <a:xfrm>
            <a:off x="1218474" y="0"/>
            <a:ext cx="6182934" cy="6863710"/>
          </a:xfrm>
          <a:prstGeom prst="rect">
            <a:avLst/>
          </a:prstGeom>
        </p:spPr>
      </p:pic>
      <p:sp>
        <p:nvSpPr>
          <p:cNvPr id="2" name="Segnaposto numero diapositiva 1"/>
          <p:cNvSpPr>
            <a:spLocks noGrp="1"/>
          </p:cNvSpPr>
          <p:nvPr>
            <p:ph type="sldNum" sz="quarter" idx="12"/>
          </p:nvPr>
        </p:nvSpPr>
        <p:spPr>
          <a:xfrm>
            <a:off x="11249781" y="6268571"/>
            <a:ext cx="683339" cy="365125"/>
          </a:xfrm>
        </p:spPr>
        <p:txBody>
          <a:bodyPr/>
          <a:lstStyle/>
          <a:p>
            <a:fld id="{6D22F896-40B5-4ADD-8801-0D06FADFA095}" type="slidenum">
              <a:rPr lang="en-US" sz="2000" smtClean="0">
                <a:solidFill>
                  <a:schemeClr val="tx2"/>
                </a:solidFill>
              </a:rPr>
              <a:t>4</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98041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40</a:t>
            </a:fld>
            <a:endParaRPr lang="en-US" sz="2000" dirty="0">
              <a:solidFill>
                <a:schemeClr val="tx2"/>
              </a:solidFill>
            </a:endParaRPr>
          </a:p>
        </p:txBody>
      </p:sp>
      <p:pic>
        <p:nvPicPr>
          <p:cNvPr id="5" name="Immagine 4"/>
          <p:cNvPicPr>
            <a:picLocks noChangeAspect="1"/>
          </p:cNvPicPr>
          <p:nvPr/>
        </p:nvPicPr>
        <p:blipFill>
          <a:blip r:embed="rId2"/>
          <a:stretch>
            <a:fillRect/>
          </a:stretch>
        </p:blipFill>
        <p:spPr>
          <a:xfrm>
            <a:off x="774084" y="124198"/>
            <a:ext cx="3429001" cy="478648"/>
          </a:xfrm>
          <a:prstGeom prst="rect">
            <a:avLst/>
          </a:prstGeom>
        </p:spPr>
      </p:pic>
      <p:pic>
        <p:nvPicPr>
          <p:cNvPr id="6" name="Immagine 5"/>
          <p:cNvPicPr>
            <a:picLocks noChangeAspect="1"/>
          </p:cNvPicPr>
          <p:nvPr/>
        </p:nvPicPr>
        <p:blipFill>
          <a:blip r:embed="rId3"/>
          <a:stretch>
            <a:fillRect/>
          </a:stretch>
        </p:blipFill>
        <p:spPr>
          <a:xfrm>
            <a:off x="664028" y="781296"/>
            <a:ext cx="4259654" cy="2920140"/>
          </a:xfrm>
          <a:prstGeom prst="rect">
            <a:avLst/>
          </a:prstGeom>
        </p:spPr>
      </p:pic>
      <p:pic>
        <p:nvPicPr>
          <p:cNvPr id="8" name="Immagine 7"/>
          <p:cNvPicPr>
            <a:picLocks noChangeAspect="1"/>
          </p:cNvPicPr>
          <p:nvPr/>
        </p:nvPicPr>
        <p:blipFill>
          <a:blip r:embed="rId4"/>
          <a:stretch>
            <a:fillRect/>
          </a:stretch>
        </p:blipFill>
        <p:spPr>
          <a:xfrm>
            <a:off x="5330668" y="124198"/>
            <a:ext cx="5751869" cy="583946"/>
          </a:xfrm>
          <a:prstGeom prst="rect">
            <a:avLst/>
          </a:prstGeom>
        </p:spPr>
      </p:pic>
      <p:pic>
        <p:nvPicPr>
          <p:cNvPr id="9" name="Immagine 8"/>
          <p:cNvPicPr>
            <a:picLocks noChangeAspect="1"/>
          </p:cNvPicPr>
          <p:nvPr/>
        </p:nvPicPr>
        <p:blipFill>
          <a:blip r:embed="rId5"/>
          <a:stretch>
            <a:fillRect/>
          </a:stretch>
        </p:blipFill>
        <p:spPr>
          <a:xfrm>
            <a:off x="5488862" y="875466"/>
            <a:ext cx="4578511" cy="2825970"/>
          </a:xfrm>
          <a:prstGeom prst="rect">
            <a:avLst/>
          </a:prstGeom>
        </p:spPr>
      </p:pic>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pic>
        <p:nvPicPr>
          <p:cNvPr id="14" name="Immagine 13"/>
          <p:cNvPicPr>
            <a:picLocks noChangeAspect="1"/>
          </p:cNvPicPr>
          <p:nvPr/>
        </p:nvPicPr>
        <p:blipFill>
          <a:blip r:embed="rId7"/>
          <a:stretch>
            <a:fillRect/>
          </a:stretch>
        </p:blipFill>
        <p:spPr>
          <a:xfrm>
            <a:off x="664028" y="3875313"/>
            <a:ext cx="4253780" cy="2713735"/>
          </a:xfrm>
          <a:prstGeom prst="rect">
            <a:avLst/>
          </a:prstGeom>
        </p:spPr>
      </p:pic>
      <p:sp>
        <p:nvSpPr>
          <p:cNvPr id="10" name="CasellaDiTesto 9">
            <a:extLst>
              <a:ext uri="{FF2B5EF4-FFF2-40B4-BE49-F238E27FC236}">
                <a16:creationId xmlns="" xmlns:a16="http://schemas.microsoft.com/office/drawing/2014/main" id="{9893CD96-0871-4A5D-81BF-3148C35382AC}"/>
              </a:ext>
            </a:extLst>
          </p:cNvPr>
          <p:cNvSpPr txBox="1"/>
          <p:nvPr/>
        </p:nvSpPr>
        <p:spPr>
          <a:xfrm>
            <a:off x="664028" y="6589048"/>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1614874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302619"/>
            <a:ext cx="683339" cy="365125"/>
          </a:xfrm>
        </p:spPr>
        <p:txBody>
          <a:bodyPr/>
          <a:lstStyle/>
          <a:p>
            <a:fld id="{6D22F896-40B5-4ADD-8801-0D06FADFA095}" type="slidenum">
              <a:rPr lang="en-US" sz="2000" smtClean="0">
                <a:solidFill>
                  <a:schemeClr val="tx1"/>
                </a:solidFill>
              </a:rPr>
              <a:t>41</a:t>
            </a:fld>
            <a:endParaRPr lang="en-US" sz="2000" dirty="0">
              <a:solidFill>
                <a:schemeClr val="tx1"/>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pic>
        <p:nvPicPr>
          <p:cNvPr id="6" name="Immagine 5"/>
          <p:cNvPicPr>
            <a:picLocks noChangeAspect="1"/>
          </p:cNvPicPr>
          <p:nvPr/>
        </p:nvPicPr>
        <p:blipFill>
          <a:blip r:embed="rId3"/>
          <a:stretch>
            <a:fillRect/>
          </a:stretch>
        </p:blipFill>
        <p:spPr>
          <a:xfrm>
            <a:off x="6333814" y="1500362"/>
            <a:ext cx="4384588" cy="2996454"/>
          </a:xfrm>
          <a:prstGeom prst="rect">
            <a:avLst/>
          </a:prstGeom>
        </p:spPr>
      </p:pic>
      <p:pic>
        <p:nvPicPr>
          <p:cNvPr id="8" name="Immagine 7">
            <a:extLst>
              <a:ext uri="{FF2B5EF4-FFF2-40B4-BE49-F238E27FC236}">
                <a16:creationId xmlns="" xmlns:a16="http://schemas.microsoft.com/office/drawing/2014/main" id="{342E9F22-90A8-4BC4-9039-0882712289BE}"/>
              </a:ext>
            </a:extLst>
          </p:cNvPr>
          <p:cNvPicPr>
            <a:picLocks noChangeAspect="1"/>
          </p:cNvPicPr>
          <p:nvPr/>
        </p:nvPicPr>
        <p:blipFill rotWithShape="1">
          <a:blip r:embed="rId4"/>
          <a:srcRect l="-144" r="100" b="51256"/>
          <a:stretch/>
        </p:blipFill>
        <p:spPr>
          <a:xfrm>
            <a:off x="630207" y="1549415"/>
            <a:ext cx="4098247" cy="2947401"/>
          </a:xfrm>
          <a:prstGeom prst="rect">
            <a:avLst/>
          </a:prstGeom>
        </p:spPr>
      </p:pic>
      <p:sp>
        <p:nvSpPr>
          <p:cNvPr id="7" name="CasellaDiTesto 6">
            <a:extLst>
              <a:ext uri="{FF2B5EF4-FFF2-40B4-BE49-F238E27FC236}">
                <a16:creationId xmlns="" xmlns:a16="http://schemas.microsoft.com/office/drawing/2014/main" id="{9893CD96-0871-4A5D-81BF-3148C35382AC}"/>
              </a:ext>
            </a:extLst>
          </p:cNvPr>
          <p:cNvSpPr txBox="1"/>
          <p:nvPr/>
        </p:nvSpPr>
        <p:spPr>
          <a:xfrm>
            <a:off x="246869" y="6093119"/>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
        <p:nvSpPr>
          <p:cNvPr id="4" name="CasellaDiTesto 3"/>
          <p:cNvSpPr txBox="1"/>
          <p:nvPr/>
        </p:nvSpPr>
        <p:spPr>
          <a:xfrm>
            <a:off x="246869" y="1066799"/>
            <a:ext cx="5511674" cy="369332"/>
          </a:xfrm>
          <a:prstGeom prst="rect">
            <a:avLst/>
          </a:prstGeom>
          <a:noFill/>
        </p:spPr>
        <p:txBody>
          <a:bodyPr wrap="square" rtlCol="0">
            <a:spAutoFit/>
          </a:bodyPr>
          <a:lstStyle/>
          <a:p>
            <a:r>
              <a:rPr lang="it-IT" b="1" dirty="0" smtClean="0"/>
              <a:t>Linea 1 - dati medie </a:t>
            </a:r>
            <a:r>
              <a:rPr lang="it-IT" b="1" dirty="0" err="1" smtClean="0"/>
              <a:t>semiorarie</a:t>
            </a:r>
            <a:r>
              <a:rPr lang="it-IT" b="1" dirty="0" smtClean="0"/>
              <a:t> (23/06/2017) </a:t>
            </a:r>
            <a:endParaRPr lang="it-IT" b="1" dirty="0"/>
          </a:p>
        </p:txBody>
      </p:sp>
      <p:sp>
        <p:nvSpPr>
          <p:cNvPr id="9" name="CasellaDiTesto 8"/>
          <p:cNvSpPr txBox="1"/>
          <p:nvPr/>
        </p:nvSpPr>
        <p:spPr>
          <a:xfrm>
            <a:off x="5874784" y="1066799"/>
            <a:ext cx="5511674" cy="369332"/>
          </a:xfrm>
          <a:prstGeom prst="rect">
            <a:avLst/>
          </a:prstGeom>
          <a:noFill/>
        </p:spPr>
        <p:txBody>
          <a:bodyPr wrap="square" rtlCol="0">
            <a:spAutoFit/>
          </a:bodyPr>
          <a:lstStyle/>
          <a:p>
            <a:r>
              <a:rPr lang="it-IT" b="1" dirty="0" smtClean="0"/>
              <a:t>Linea 2 - dati medie </a:t>
            </a:r>
            <a:r>
              <a:rPr lang="it-IT" b="1" dirty="0" err="1" smtClean="0"/>
              <a:t>semiorarie</a:t>
            </a:r>
            <a:r>
              <a:rPr lang="it-IT" b="1" dirty="0" smtClean="0"/>
              <a:t> (19/06/2017) </a:t>
            </a:r>
            <a:endParaRPr lang="it-IT" b="1" dirty="0"/>
          </a:p>
        </p:txBody>
      </p:sp>
    </p:spTree>
    <p:extLst>
      <p:ext uri="{BB962C8B-B14F-4D97-AF65-F5344CB8AC3E}">
        <p14:creationId xmlns:p14="http://schemas.microsoft.com/office/powerpoint/2010/main" val="1125538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42</a:t>
            </a:fld>
            <a:endParaRPr lang="en-US" sz="2000" dirty="0">
              <a:solidFill>
                <a:schemeClr val="tx2"/>
              </a:solidFill>
            </a:endParaRPr>
          </a:p>
        </p:txBody>
      </p:sp>
      <p:pic>
        <p:nvPicPr>
          <p:cNvPr id="3" name="Immagine 2"/>
          <p:cNvPicPr>
            <a:picLocks noChangeAspect="1"/>
          </p:cNvPicPr>
          <p:nvPr/>
        </p:nvPicPr>
        <p:blipFill>
          <a:blip r:embed="rId2"/>
          <a:stretch>
            <a:fillRect/>
          </a:stretch>
        </p:blipFill>
        <p:spPr>
          <a:xfrm>
            <a:off x="217714" y="1132110"/>
            <a:ext cx="5355771" cy="5091814"/>
          </a:xfrm>
          <a:prstGeom prst="rect">
            <a:avLst/>
          </a:prstGeom>
        </p:spPr>
      </p:pic>
      <p:pic>
        <p:nvPicPr>
          <p:cNvPr id="4" name="Immagine 3"/>
          <p:cNvPicPr>
            <a:picLocks noChangeAspect="1"/>
          </p:cNvPicPr>
          <p:nvPr/>
        </p:nvPicPr>
        <p:blipFill>
          <a:blip r:embed="rId3"/>
          <a:stretch>
            <a:fillRect/>
          </a:stretch>
        </p:blipFill>
        <p:spPr>
          <a:xfrm>
            <a:off x="5529974" y="933862"/>
            <a:ext cx="4593709" cy="521976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7" name="CasellaDiTesto 6"/>
          <p:cNvSpPr txBox="1"/>
          <p:nvPr/>
        </p:nvSpPr>
        <p:spPr>
          <a:xfrm>
            <a:off x="315686" y="261259"/>
            <a:ext cx="7511143" cy="461665"/>
          </a:xfrm>
          <a:prstGeom prst="rect">
            <a:avLst/>
          </a:prstGeom>
          <a:noFill/>
        </p:spPr>
        <p:txBody>
          <a:bodyPr wrap="square" rtlCol="0">
            <a:spAutoFit/>
          </a:bodyPr>
          <a:lstStyle/>
          <a:p>
            <a:r>
              <a:rPr lang="it-IT" sz="2400" dirty="0">
                <a:solidFill>
                  <a:srgbClr val="FF0000"/>
                </a:solidFill>
              </a:rPr>
              <a:t>Verifiche Arpa (Anno 2017)- SME e Procedura di AST</a:t>
            </a:r>
          </a:p>
        </p:txBody>
      </p:sp>
      <p:sp>
        <p:nvSpPr>
          <p:cNvPr id="8" name="CasellaDiTesto 7"/>
          <p:cNvSpPr txBox="1"/>
          <p:nvPr/>
        </p:nvSpPr>
        <p:spPr>
          <a:xfrm>
            <a:off x="315686" y="6364568"/>
            <a:ext cx="5883778" cy="261610"/>
          </a:xfrm>
          <a:prstGeom prst="rect">
            <a:avLst/>
          </a:prstGeom>
          <a:noFill/>
        </p:spPr>
        <p:txBody>
          <a:bodyPr wrap="square" rtlCol="0">
            <a:spAutoFit/>
          </a:bodyPr>
          <a:lstStyle/>
          <a:p>
            <a:r>
              <a:rPr lang="it-IT" sz="1050" i="1" dirty="0">
                <a:solidFill>
                  <a:schemeClr val="accent2">
                    <a:lumMod val="50000"/>
                  </a:schemeClr>
                </a:solidFill>
              </a:rPr>
              <a:t>Fonte: Relazione Arpa </a:t>
            </a:r>
            <a:r>
              <a:rPr lang="it-IT" sz="1050" i="1" dirty="0" err="1">
                <a:solidFill>
                  <a:schemeClr val="accent2">
                    <a:lumMod val="50000"/>
                  </a:schemeClr>
                </a:solidFill>
              </a:rPr>
              <a:t>Prot</a:t>
            </a:r>
            <a:r>
              <a:rPr lang="it-IT" sz="1050" i="1" dirty="0">
                <a:solidFill>
                  <a:schemeClr val="accent2">
                    <a:lumMod val="50000"/>
                  </a:schemeClr>
                </a:solidFill>
              </a:rPr>
              <a:t>. LOMELLINA – ING /00155/2017 del 15/11/17 </a:t>
            </a:r>
          </a:p>
        </p:txBody>
      </p:sp>
    </p:spTree>
    <p:extLst>
      <p:ext uri="{BB962C8B-B14F-4D97-AF65-F5344CB8AC3E}">
        <p14:creationId xmlns:p14="http://schemas.microsoft.com/office/powerpoint/2010/main" val="4138774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313505"/>
            <a:ext cx="683339" cy="365125"/>
          </a:xfrm>
        </p:spPr>
        <p:txBody>
          <a:bodyPr/>
          <a:lstStyle/>
          <a:p>
            <a:fld id="{6D22F896-40B5-4ADD-8801-0D06FADFA095}" type="slidenum">
              <a:rPr lang="en-US" sz="2000" smtClean="0">
                <a:solidFill>
                  <a:schemeClr val="tx1"/>
                </a:solidFill>
              </a:rPr>
              <a:t>43</a:t>
            </a:fld>
            <a:endParaRPr lang="en-US" sz="2000" dirty="0">
              <a:solidFill>
                <a:schemeClr val="tx1"/>
              </a:solidFill>
            </a:endParaRPr>
          </a:p>
        </p:txBody>
      </p:sp>
      <p:pic>
        <p:nvPicPr>
          <p:cNvPr id="3" name="Immagine 2"/>
          <p:cNvPicPr>
            <a:picLocks noChangeAspect="1"/>
          </p:cNvPicPr>
          <p:nvPr/>
        </p:nvPicPr>
        <p:blipFill>
          <a:blip r:embed="rId2"/>
          <a:stretch>
            <a:fillRect/>
          </a:stretch>
        </p:blipFill>
        <p:spPr>
          <a:xfrm>
            <a:off x="2115557" y="159261"/>
            <a:ext cx="5111680" cy="3661241"/>
          </a:xfrm>
          <a:prstGeom prst="rect">
            <a:avLst/>
          </a:prstGeom>
        </p:spPr>
      </p:pic>
      <p:pic>
        <p:nvPicPr>
          <p:cNvPr id="4" name="Immagine 3"/>
          <p:cNvPicPr>
            <a:picLocks noChangeAspect="1"/>
          </p:cNvPicPr>
          <p:nvPr/>
        </p:nvPicPr>
        <p:blipFill>
          <a:blip r:embed="rId3"/>
          <a:stretch>
            <a:fillRect/>
          </a:stretch>
        </p:blipFill>
        <p:spPr>
          <a:xfrm>
            <a:off x="2115557" y="3994434"/>
            <a:ext cx="4632220" cy="2508633"/>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7" name="CasellaDiTesto 6">
            <a:extLst>
              <a:ext uri="{FF2B5EF4-FFF2-40B4-BE49-F238E27FC236}">
                <a16:creationId xmlns="" xmlns:a16="http://schemas.microsoft.com/office/drawing/2014/main" id="{9893CD96-0871-4A5D-81BF-3148C35382AC}"/>
              </a:ext>
            </a:extLst>
          </p:cNvPr>
          <p:cNvSpPr txBox="1"/>
          <p:nvPr/>
        </p:nvSpPr>
        <p:spPr>
          <a:xfrm>
            <a:off x="399269" y="6365262"/>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3173717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44</a:t>
            </a:fld>
            <a:endParaRPr lang="en-US" sz="2000" dirty="0">
              <a:solidFill>
                <a:schemeClr val="tx2"/>
              </a:solidFill>
            </a:endParaRPr>
          </a:p>
        </p:txBody>
      </p:sp>
      <p:pic>
        <p:nvPicPr>
          <p:cNvPr id="3" name="Immagine 2"/>
          <p:cNvPicPr>
            <a:picLocks noChangeAspect="1"/>
          </p:cNvPicPr>
          <p:nvPr/>
        </p:nvPicPr>
        <p:blipFill>
          <a:blip r:embed="rId2"/>
          <a:stretch>
            <a:fillRect/>
          </a:stretch>
        </p:blipFill>
        <p:spPr>
          <a:xfrm>
            <a:off x="259745" y="186653"/>
            <a:ext cx="4749196" cy="3371380"/>
          </a:xfrm>
          <a:prstGeom prst="rect">
            <a:avLst/>
          </a:prstGeom>
        </p:spPr>
      </p:pic>
      <p:pic>
        <p:nvPicPr>
          <p:cNvPr id="4" name="Immagine 3"/>
          <p:cNvPicPr>
            <a:picLocks noChangeAspect="1"/>
          </p:cNvPicPr>
          <p:nvPr/>
        </p:nvPicPr>
        <p:blipFill>
          <a:blip r:embed="rId3"/>
          <a:stretch>
            <a:fillRect/>
          </a:stretch>
        </p:blipFill>
        <p:spPr>
          <a:xfrm>
            <a:off x="442641" y="3907243"/>
            <a:ext cx="4383404" cy="2316681"/>
          </a:xfrm>
          <a:prstGeom prst="rect">
            <a:avLst/>
          </a:prstGeom>
        </p:spPr>
      </p:pic>
      <p:pic>
        <p:nvPicPr>
          <p:cNvPr id="5" name="Immagine 4"/>
          <p:cNvPicPr>
            <a:picLocks noChangeAspect="1"/>
          </p:cNvPicPr>
          <p:nvPr/>
        </p:nvPicPr>
        <p:blipFill>
          <a:blip r:embed="rId4"/>
          <a:stretch>
            <a:fillRect/>
          </a:stretch>
        </p:blipFill>
        <p:spPr>
          <a:xfrm>
            <a:off x="5157244" y="186653"/>
            <a:ext cx="4694327" cy="3487214"/>
          </a:xfrm>
          <a:prstGeom prst="rect">
            <a:avLst/>
          </a:prstGeom>
        </p:spPr>
      </p:pic>
      <p:pic>
        <p:nvPicPr>
          <p:cNvPr id="7" name="Immagine 6"/>
          <p:cNvPicPr>
            <a:picLocks noChangeAspect="1"/>
          </p:cNvPicPr>
          <p:nvPr/>
        </p:nvPicPr>
        <p:blipFill>
          <a:blip r:embed="rId5"/>
          <a:stretch>
            <a:fillRect/>
          </a:stretch>
        </p:blipFill>
        <p:spPr>
          <a:xfrm>
            <a:off x="5721177" y="4020309"/>
            <a:ext cx="4130394" cy="2203615"/>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10" name="CasellaDiTesto 9">
            <a:extLst>
              <a:ext uri="{FF2B5EF4-FFF2-40B4-BE49-F238E27FC236}">
                <a16:creationId xmlns="" xmlns:a16="http://schemas.microsoft.com/office/drawing/2014/main" id="{9893CD96-0871-4A5D-81BF-3148C35382AC}"/>
              </a:ext>
            </a:extLst>
          </p:cNvPr>
          <p:cNvSpPr txBox="1"/>
          <p:nvPr/>
        </p:nvSpPr>
        <p:spPr>
          <a:xfrm>
            <a:off x="236461" y="6275681"/>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3414400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2"/>
                </a:solidFill>
              </a:rPr>
              <a:t>45</a:t>
            </a:fld>
            <a:endParaRPr lang="en-US" sz="2000" dirty="0">
              <a:solidFill>
                <a:schemeClr val="tx2"/>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7" name="CasellaDiTesto 6"/>
          <p:cNvSpPr txBox="1"/>
          <p:nvPr/>
        </p:nvSpPr>
        <p:spPr>
          <a:xfrm>
            <a:off x="402771" y="185058"/>
            <a:ext cx="7380515" cy="461665"/>
          </a:xfrm>
          <a:prstGeom prst="rect">
            <a:avLst/>
          </a:prstGeom>
          <a:noFill/>
        </p:spPr>
        <p:txBody>
          <a:bodyPr wrap="square" rtlCol="0">
            <a:spAutoFit/>
          </a:bodyPr>
          <a:lstStyle/>
          <a:p>
            <a:r>
              <a:rPr lang="it-IT" sz="2400" dirty="0">
                <a:solidFill>
                  <a:srgbClr val="FF0000"/>
                </a:solidFill>
              </a:rPr>
              <a:t>Verifiche Arpa (Anno 2017)- Microinquinanti</a:t>
            </a:r>
          </a:p>
        </p:txBody>
      </p:sp>
      <p:pic>
        <p:nvPicPr>
          <p:cNvPr id="9" name="Immagine 8"/>
          <p:cNvPicPr>
            <a:picLocks noChangeAspect="1"/>
          </p:cNvPicPr>
          <p:nvPr/>
        </p:nvPicPr>
        <p:blipFill>
          <a:blip r:embed="rId3"/>
          <a:stretch>
            <a:fillRect/>
          </a:stretch>
        </p:blipFill>
        <p:spPr>
          <a:xfrm>
            <a:off x="2688771" y="585124"/>
            <a:ext cx="5295900" cy="5638800"/>
          </a:xfrm>
          <a:prstGeom prst="rect">
            <a:avLst/>
          </a:prstGeom>
        </p:spPr>
      </p:pic>
      <p:sp>
        <p:nvSpPr>
          <p:cNvPr id="10" name="CasellaDiTesto 9">
            <a:extLst>
              <a:ext uri="{FF2B5EF4-FFF2-40B4-BE49-F238E27FC236}">
                <a16:creationId xmlns="" xmlns:a16="http://schemas.microsoft.com/office/drawing/2014/main" id="{9893CD96-0871-4A5D-81BF-3148C35382AC}"/>
              </a:ext>
            </a:extLst>
          </p:cNvPr>
          <p:cNvSpPr txBox="1"/>
          <p:nvPr/>
        </p:nvSpPr>
        <p:spPr>
          <a:xfrm>
            <a:off x="257755" y="6275681"/>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2525715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320504"/>
            <a:ext cx="683339" cy="365125"/>
          </a:xfrm>
        </p:spPr>
        <p:txBody>
          <a:bodyPr/>
          <a:lstStyle/>
          <a:p>
            <a:fld id="{6D22F896-40B5-4ADD-8801-0D06FADFA095}" type="slidenum">
              <a:rPr lang="en-US" sz="2000" smtClean="0">
                <a:solidFill>
                  <a:schemeClr val="tx1"/>
                </a:solidFill>
              </a:rPr>
              <a:t>46</a:t>
            </a:fld>
            <a:endParaRPr lang="en-US" sz="2000" dirty="0">
              <a:solidFill>
                <a:schemeClr val="tx1"/>
              </a:solidFill>
            </a:endParaRPr>
          </a:p>
        </p:txBody>
      </p:sp>
      <p:pic>
        <p:nvPicPr>
          <p:cNvPr id="3" name="Immagine 2"/>
          <p:cNvPicPr>
            <a:picLocks noChangeAspect="1"/>
          </p:cNvPicPr>
          <p:nvPr/>
        </p:nvPicPr>
        <p:blipFill>
          <a:blip r:embed="rId2"/>
          <a:stretch>
            <a:fillRect/>
          </a:stretch>
        </p:blipFill>
        <p:spPr>
          <a:xfrm>
            <a:off x="315686" y="969509"/>
            <a:ext cx="5191125" cy="4352925"/>
          </a:xfrm>
          <a:prstGeom prst="rect">
            <a:avLst/>
          </a:prstGeom>
        </p:spPr>
      </p:pic>
      <p:pic>
        <p:nvPicPr>
          <p:cNvPr id="4" name="Immagine 3"/>
          <p:cNvPicPr>
            <a:picLocks noChangeAspect="1"/>
          </p:cNvPicPr>
          <p:nvPr/>
        </p:nvPicPr>
        <p:blipFill>
          <a:blip r:embed="rId3"/>
          <a:stretch>
            <a:fillRect/>
          </a:stretch>
        </p:blipFill>
        <p:spPr>
          <a:xfrm>
            <a:off x="5615665" y="1100137"/>
            <a:ext cx="5337797" cy="389640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
        <p:nvSpPr>
          <p:cNvPr id="7" name="CasellaDiTesto 6">
            <a:extLst>
              <a:ext uri="{FF2B5EF4-FFF2-40B4-BE49-F238E27FC236}">
                <a16:creationId xmlns="" xmlns:a16="http://schemas.microsoft.com/office/drawing/2014/main" id="{9893CD96-0871-4A5D-81BF-3148C35382AC}"/>
              </a:ext>
            </a:extLst>
          </p:cNvPr>
          <p:cNvSpPr txBox="1"/>
          <p:nvPr/>
        </p:nvSpPr>
        <p:spPr>
          <a:xfrm>
            <a:off x="159783" y="6372261"/>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1696965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61792" y="6223924"/>
            <a:ext cx="683339" cy="365125"/>
          </a:xfrm>
        </p:spPr>
        <p:txBody>
          <a:bodyPr/>
          <a:lstStyle/>
          <a:p>
            <a:fld id="{6D22F896-40B5-4ADD-8801-0D06FADFA095}" type="slidenum">
              <a:rPr lang="en-US" sz="2000" smtClean="0">
                <a:solidFill>
                  <a:schemeClr val="tx1"/>
                </a:solidFill>
              </a:rPr>
              <a:t>47</a:t>
            </a:fld>
            <a:endParaRPr lang="en-US" sz="2000" dirty="0">
              <a:solidFill>
                <a:schemeClr val="tx1"/>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pic>
        <p:nvPicPr>
          <p:cNvPr id="4" name="Immagine 3"/>
          <p:cNvPicPr>
            <a:picLocks noChangeAspect="1"/>
          </p:cNvPicPr>
          <p:nvPr/>
        </p:nvPicPr>
        <p:blipFill>
          <a:blip r:embed="rId3"/>
          <a:stretch>
            <a:fillRect/>
          </a:stretch>
        </p:blipFill>
        <p:spPr>
          <a:xfrm>
            <a:off x="2008414" y="839763"/>
            <a:ext cx="6478361" cy="4949639"/>
          </a:xfrm>
          <a:prstGeom prst="rect">
            <a:avLst/>
          </a:prstGeom>
        </p:spPr>
      </p:pic>
      <p:sp>
        <p:nvSpPr>
          <p:cNvPr id="5" name="CasellaDiTesto 4"/>
          <p:cNvSpPr txBox="1"/>
          <p:nvPr/>
        </p:nvSpPr>
        <p:spPr>
          <a:xfrm>
            <a:off x="3304494" y="378098"/>
            <a:ext cx="3886200" cy="461665"/>
          </a:xfrm>
          <a:prstGeom prst="rect">
            <a:avLst/>
          </a:prstGeom>
          <a:noFill/>
        </p:spPr>
        <p:txBody>
          <a:bodyPr wrap="square" rtlCol="0">
            <a:spAutoFit/>
          </a:bodyPr>
          <a:lstStyle/>
          <a:p>
            <a:r>
              <a:rPr lang="it-IT" sz="2400" dirty="0" smtClean="0">
                <a:solidFill>
                  <a:srgbClr val="FF0000"/>
                </a:solidFill>
              </a:rPr>
              <a:t>ESITO VERIFICHE ARPA</a:t>
            </a:r>
            <a:endParaRPr lang="it-IT" sz="2400" dirty="0">
              <a:solidFill>
                <a:srgbClr val="FF0000"/>
              </a:solidFill>
            </a:endParaRPr>
          </a:p>
        </p:txBody>
      </p:sp>
      <p:sp>
        <p:nvSpPr>
          <p:cNvPr id="6" name="CasellaDiTesto 5">
            <a:extLst>
              <a:ext uri="{FF2B5EF4-FFF2-40B4-BE49-F238E27FC236}">
                <a16:creationId xmlns="" xmlns:a16="http://schemas.microsoft.com/office/drawing/2014/main" id="{9893CD96-0871-4A5D-81BF-3148C35382AC}"/>
              </a:ext>
            </a:extLst>
          </p:cNvPr>
          <p:cNvSpPr txBox="1"/>
          <p:nvPr/>
        </p:nvSpPr>
        <p:spPr>
          <a:xfrm>
            <a:off x="225098" y="6275681"/>
            <a:ext cx="5929785" cy="261610"/>
          </a:xfrm>
          <a:prstGeom prst="rect">
            <a:avLst/>
          </a:prstGeom>
          <a:noFill/>
        </p:spPr>
        <p:txBody>
          <a:bodyPr wrap="square" rtlCol="0">
            <a:spAutoFit/>
          </a:bodyPr>
          <a:lstStyle/>
          <a:p>
            <a:r>
              <a:rPr lang="it-IT" sz="1100" i="1" dirty="0">
                <a:solidFill>
                  <a:schemeClr val="accent2">
                    <a:lumMod val="50000"/>
                  </a:schemeClr>
                </a:solidFill>
              </a:rPr>
              <a:t>Fonte: Relazione finale visita ispettiva Arpa del novembre 2017 </a:t>
            </a:r>
          </a:p>
        </p:txBody>
      </p:sp>
    </p:spTree>
    <p:extLst>
      <p:ext uri="{BB962C8B-B14F-4D97-AF65-F5344CB8AC3E}">
        <p14:creationId xmlns:p14="http://schemas.microsoft.com/office/powerpoint/2010/main" val="288861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46704FBC-CC11-4CAB-B51B-CCE4F0A5B2B6}"/>
              </a:ext>
            </a:extLst>
          </p:cNvPr>
          <p:cNvPicPr>
            <a:picLocks noChangeAspect="1"/>
          </p:cNvPicPr>
          <p:nvPr/>
        </p:nvPicPr>
        <p:blipFill rotWithShape="1">
          <a:blip r:embed="rId2"/>
          <a:srcRect l="27261" t="24036" r="40717" b="23247"/>
          <a:stretch/>
        </p:blipFill>
        <p:spPr>
          <a:xfrm>
            <a:off x="1738276" y="81063"/>
            <a:ext cx="5968809" cy="5527364"/>
          </a:xfrm>
          <a:prstGeom prst="rect">
            <a:avLst/>
          </a:prstGeom>
        </p:spPr>
      </p:pic>
      <p:sp>
        <p:nvSpPr>
          <p:cNvPr id="3" name="Segnaposto numero diapositiva 2"/>
          <p:cNvSpPr>
            <a:spLocks noGrp="1"/>
          </p:cNvSpPr>
          <p:nvPr>
            <p:ph type="sldNum" sz="quarter" idx="12"/>
          </p:nvPr>
        </p:nvSpPr>
        <p:spPr>
          <a:xfrm>
            <a:off x="11260291" y="6262079"/>
            <a:ext cx="683339" cy="365125"/>
          </a:xfrm>
        </p:spPr>
        <p:txBody>
          <a:bodyPr/>
          <a:lstStyle/>
          <a:p>
            <a:fld id="{6D22F896-40B5-4ADD-8801-0D06FADFA095}" type="slidenum">
              <a:rPr lang="en-US" sz="2000" smtClean="0">
                <a:solidFill>
                  <a:schemeClr val="tx2"/>
                </a:solidFill>
              </a:rPr>
              <a:t>5</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068561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8726F2AA-6858-4F54-977C-210D7823EE00}"/>
              </a:ext>
            </a:extLst>
          </p:cNvPr>
          <p:cNvPicPr>
            <a:picLocks noChangeAspect="1"/>
          </p:cNvPicPr>
          <p:nvPr/>
        </p:nvPicPr>
        <p:blipFill rotWithShape="1">
          <a:blip r:embed="rId2"/>
          <a:srcRect l="26928" t="23999" r="40428" b="17588"/>
          <a:stretch/>
        </p:blipFill>
        <p:spPr>
          <a:xfrm>
            <a:off x="1668169" y="233023"/>
            <a:ext cx="5951831" cy="5990901"/>
          </a:xfrm>
          <a:prstGeom prst="rect">
            <a:avLst/>
          </a:prstGeom>
        </p:spPr>
      </p:pic>
      <p:sp>
        <p:nvSpPr>
          <p:cNvPr id="3" name="Segnaposto numero diapositiva 2"/>
          <p:cNvSpPr>
            <a:spLocks noGrp="1"/>
          </p:cNvSpPr>
          <p:nvPr>
            <p:ph type="sldNum" sz="quarter" idx="12"/>
          </p:nvPr>
        </p:nvSpPr>
        <p:spPr>
          <a:xfrm>
            <a:off x="11270801" y="6255951"/>
            <a:ext cx="683339" cy="365125"/>
          </a:xfrm>
        </p:spPr>
        <p:txBody>
          <a:bodyPr/>
          <a:lstStyle/>
          <a:p>
            <a:fld id="{6D22F896-40B5-4ADD-8801-0D06FADFA095}" type="slidenum">
              <a:rPr lang="en-US" sz="2000" smtClean="0">
                <a:solidFill>
                  <a:schemeClr val="tx2"/>
                </a:solidFill>
              </a:rPr>
              <a:t>6</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326704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 xmlns:a16="http://schemas.microsoft.com/office/drawing/2014/main" id="{78906621-8985-4DE6-AC92-F2BC2F6CA974}"/>
              </a:ext>
            </a:extLst>
          </p:cNvPr>
          <p:cNvGraphicFramePr>
            <a:graphicFrameLocks noGrp="1"/>
          </p:cNvGraphicFramePr>
          <p:nvPr>
            <p:extLst>
              <p:ext uri="{D42A27DB-BD31-4B8C-83A1-F6EECF244321}">
                <p14:modId xmlns:p14="http://schemas.microsoft.com/office/powerpoint/2010/main" val="573003664"/>
              </p:ext>
            </p:extLst>
          </p:nvPr>
        </p:nvGraphicFramePr>
        <p:xfrm>
          <a:off x="152401" y="1096750"/>
          <a:ext cx="9442486" cy="4428632"/>
        </p:xfrm>
        <a:graphic>
          <a:graphicData uri="http://schemas.openxmlformats.org/drawingml/2006/table">
            <a:tbl>
              <a:tblPr firstRow="1" firstCol="1" bandRow="1">
                <a:tableStyleId>{21E4AEA4-8DFA-4A89-87EB-49C32662AFE0}</a:tableStyleId>
              </a:tblPr>
              <a:tblGrid>
                <a:gridCol w="1106469">
                  <a:extLst>
                    <a:ext uri="{9D8B030D-6E8A-4147-A177-3AD203B41FA5}">
                      <a16:colId xmlns="" xmlns:a16="http://schemas.microsoft.com/office/drawing/2014/main" val="1931365253"/>
                    </a:ext>
                  </a:extLst>
                </a:gridCol>
                <a:gridCol w="1288387">
                  <a:extLst>
                    <a:ext uri="{9D8B030D-6E8A-4147-A177-3AD203B41FA5}">
                      <a16:colId xmlns="" xmlns:a16="http://schemas.microsoft.com/office/drawing/2014/main" val="1804597822"/>
                    </a:ext>
                  </a:extLst>
                </a:gridCol>
                <a:gridCol w="794657">
                  <a:extLst>
                    <a:ext uri="{9D8B030D-6E8A-4147-A177-3AD203B41FA5}">
                      <a16:colId xmlns="" xmlns:a16="http://schemas.microsoft.com/office/drawing/2014/main" val="3232884146"/>
                    </a:ext>
                  </a:extLst>
                </a:gridCol>
                <a:gridCol w="749788">
                  <a:extLst>
                    <a:ext uri="{9D8B030D-6E8A-4147-A177-3AD203B41FA5}">
                      <a16:colId xmlns="" xmlns:a16="http://schemas.microsoft.com/office/drawing/2014/main" val="1177636355"/>
                    </a:ext>
                  </a:extLst>
                </a:gridCol>
                <a:gridCol w="1379431">
                  <a:extLst>
                    <a:ext uri="{9D8B030D-6E8A-4147-A177-3AD203B41FA5}">
                      <a16:colId xmlns="" xmlns:a16="http://schemas.microsoft.com/office/drawing/2014/main" val="1771887641"/>
                    </a:ext>
                  </a:extLst>
                </a:gridCol>
                <a:gridCol w="1664446">
                  <a:extLst>
                    <a:ext uri="{9D8B030D-6E8A-4147-A177-3AD203B41FA5}">
                      <a16:colId xmlns="" xmlns:a16="http://schemas.microsoft.com/office/drawing/2014/main" val="313705734"/>
                    </a:ext>
                  </a:extLst>
                </a:gridCol>
                <a:gridCol w="1291841">
                  <a:extLst>
                    <a:ext uri="{9D8B030D-6E8A-4147-A177-3AD203B41FA5}">
                      <a16:colId xmlns="" xmlns:a16="http://schemas.microsoft.com/office/drawing/2014/main" val="2578829146"/>
                    </a:ext>
                  </a:extLst>
                </a:gridCol>
                <a:gridCol w="1167467">
                  <a:extLst>
                    <a:ext uri="{9D8B030D-6E8A-4147-A177-3AD203B41FA5}">
                      <a16:colId xmlns="" xmlns:a16="http://schemas.microsoft.com/office/drawing/2014/main" val="2144471278"/>
                    </a:ext>
                  </a:extLst>
                </a:gridCol>
              </a:tblGrid>
              <a:tr h="540192">
                <a:tc gridSpan="5">
                  <a:txBody>
                    <a:bodyPr/>
                    <a:lstStyle/>
                    <a:p>
                      <a:pPr algn="ctr">
                        <a:lnSpc>
                          <a:spcPct val="107000"/>
                        </a:lnSpc>
                        <a:spcAft>
                          <a:spcPts val="0"/>
                        </a:spcAft>
                      </a:pPr>
                      <a:r>
                        <a:rPr lang="it-IT" sz="1400" dirty="0">
                          <a:effectLst/>
                        </a:rPr>
                        <a:t>Centrali di Produzione di Energia</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gridSpan="3">
                  <a:txBody>
                    <a:bodyPr/>
                    <a:lstStyle/>
                    <a:p>
                      <a:pPr algn="ctr">
                        <a:lnSpc>
                          <a:spcPct val="107000"/>
                        </a:lnSpc>
                        <a:spcAft>
                          <a:spcPts val="0"/>
                        </a:spcAft>
                      </a:pPr>
                      <a:r>
                        <a:rPr lang="it-IT" sz="1400" dirty="0">
                          <a:effectLst/>
                        </a:rPr>
                        <a:t>Altri Impianti</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10000"/>
                  </a:ext>
                </a:extLst>
              </a:tr>
              <a:tr h="537274">
                <a:tc>
                  <a:txBody>
                    <a:bodyPr/>
                    <a:lstStyle/>
                    <a:p>
                      <a:pPr algn="ctr">
                        <a:lnSpc>
                          <a:spcPct val="107000"/>
                        </a:lnSpc>
                        <a:spcAft>
                          <a:spcPts val="0"/>
                        </a:spcAft>
                      </a:pPr>
                      <a:endParaRPr lang="it-IT" sz="14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gridSpan="3">
                  <a:txBody>
                    <a:bodyPr/>
                    <a:lstStyle/>
                    <a:p>
                      <a:pPr algn="ctr">
                        <a:lnSpc>
                          <a:spcPct val="107000"/>
                        </a:lnSpc>
                        <a:spcAft>
                          <a:spcPts val="0"/>
                        </a:spcAft>
                      </a:pPr>
                      <a:r>
                        <a:rPr lang="it-IT" sz="1400" b="1" dirty="0">
                          <a:effectLst/>
                        </a:rPr>
                        <a:t>Combustibili solidi</a:t>
                      </a:r>
                      <a:endParaRPr lang="it-IT" sz="14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14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h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rowSpan="2">
                  <a:txBody>
                    <a:bodyPr/>
                    <a:lstStyle/>
                    <a:p>
                      <a:pPr algn="ctr">
                        <a:lnSpc>
                          <a:spcPct val="107000"/>
                        </a:lnSpc>
                        <a:spcAft>
                          <a:spcPts val="0"/>
                        </a:spcAft>
                      </a:pPr>
                      <a:r>
                        <a:rPr lang="it-IT" sz="1400" b="1" dirty="0">
                          <a:effectLst/>
                        </a:rPr>
                        <a:t>Combustibili gassosi</a:t>
                      </a:r>
                      <a:endParaRPr lang="it-IT" sz="14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rowSpan="2">
                  <a:txBody>
                    <a:bodyPr/>
                    <a:lstStyle/>
                    <a:p>
                      <a:pPr algn="ctr">
                        <a:lnSpc>
                          <a:spcPct val="107000"/>
                        </a:lnSpc>
                        <a:spcAft>
                          <a:spcPts val="0"/>
                        </a:spcAft>
                      </a:pPr>
                      <a:r>
                        <a:rPr lang="it-IT" sz="1400" b="1" dirty="0">
                          <a:effectLst/>
                        </a:rPr>
                        <a:t>Cementifici</a:t>
                      </a:r>
                    </a:p>
                  </a:txBody>
                  <a:tcPr marL="40521" marR="40521" marT="0" marB="0" anchor="ctr"/>
                </a:tc>
                <a:tc rowSpan="2">
                  <a:txBody>
                    <a:bodyPr/>
                    <a:lstStyle/>
                    <a:p>
                      <a:pPr algn="ctr">
                        <a:lnSpc>
                          <a:spcPct val="107000"/>
                        </a:lnSpc>
                        <a:spcAft>
                          <a:spcPts val="0"/>
                        </a:spcAft>
                      </a:pPr>
                      <a:r>
                        <a:rPr lang="it-IT" sz="1400" b="1" dirty="0">
                          <a:effectLst/>
                        </a:rPr>
                        <a:t>Raffinerie</a:t>
                      </a:r>
                      <a:endParaRPr lang="it-IT" sz="14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rowSpan="2">
                  <a:txBody>
                    <a:bodyPr/>
                    <a:lstStyle/>
                    <a:p>
                      <a:pPr algn="ctr">
                        <a:lnSpc>
                          <a:spcPct val="107000"/>
                        </a:lnSpc>
                        <a:spcAft>
                          <a:spcPts val="0"/>
                        </a:spcAft>
                      </a:pPr>
                      <a:r>
                        <a:rPr lang="it-IT" sz="1400" b="1" dirty="0">
                          <a:effectLst/>
                        </a:rPr>
                        <a:t>Acciaierie</a:t>
                      </a:r>
                      <a:endParaRPr lang="it-IT" sz="14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10001"/>
                  </a:ext>
                </a:extLst>
              </a:tr>
              <a:tr h="597572">
                <a:tc>
                  <a:txBody>
                    <a:bodyPr/>
                    <a:lstStyle/>
                    <a:p>
                      <a:pPr algn="ctr">
                        <a:lnSpc>
                          <a:spcPct val="107000"/>
                        </a:lnSpc>
                        <a:spcAft>
                          <a:spcPts val="0"/>
                        </a:spcAft>
                      </a:pPr>
                      <a:r>
                        <a:rPr lang="it-IT" sz="900" dirty="0">
                          <a:effectLst/>
                        </a:rPr>
                        <a:t>Parametro</a:t>
                      </a:r>
                    </a:p>
                    <a:p>
                      <a:pPr algn="ctr">
                        <a:lnSpc>
                          <a:spcPct val="107000"/>
                        </a:lnSpc>
                        <a:spcAft>
                          <a:spcPts val="0"/>
                        </a:spcAft>
                      </a:pPr>
                      <a:r>
                        <a:rPr lang="it-IT" sz="900" dirty="0">
                          <a:effectLst/>
                        </a:rPr>
                        <a:t>[mg/ Nm</a:t>
                      </a:r>
                      <a:r>
                        <a:rPr lang="it-IT" sz="900" baseline="30000" dirty="0">
                          <a:effectLst/>
                        </a:rPr>
                        <a:t>3</a:t>
                      </a:r>
                      <a:r>
                        <a:rPr lang="it-IT" sz="900" dirty="0">
                          <a:effectLst/>
                        </a:rPr>
                        <a:t>]</a:t>
                      </a:r>
                      <a:endParaRPr lang="it-IT" sz="9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err="1" smtClean="0">
                          <a:effectLst/>
                        </a:rPr>
                        <a:t>Termoutilizzatore</a:t>
                      </a:r>
                      <a:endParaRPr lang="it-IT" sz="11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dirty="0">
                          <a:effectLst/>
                        </a:rPr>
                        <a:t>Centrali a biomassa</a:t>
                      </a:r>
                      <a:endParaRPr lang="it-IT" sz="12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Centrali a carbone</a:t>
                      </a:r>
                      <a:endParaRPr lang="it-IT" sz="1200" b="1"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v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vMerge="1">
                  <a:txBody>
                    <a:bodyPr/>
                    <a:lstStyle/>
                    <a:p>
                      <a:pPr algn="ctr">
                        <a:lnSpc>
                          <a:spcPct val="107000"/>
                        </a:lnSpc>
                        <a:spcAft>
                          <a:spcPts val="0"/>
                        </a:spcAft>
                      </a:pPr>
                      <a:endParaRPr lang="it-IT" sz="900" dirty="0">
                        <a:effectLst/>
                      </a:endParaRPr>
                    </a:p>
                  </a:txBody>
                  <a:tcPr marL="40521" marR="40521" marT="0" marB="0" anchor="ctr"/>
                </a:tc>
                <a:tc v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vMerge="1">
                  <a:txBody>
                    <a:bodyPr/>
                    <a:lstStyle/>
                    <a:p>
                      <a:pPr algn="ctr">
                        <a:lnSpc>
                          <a:spcPct val="107000"/>
                        </a:lnSpc>
                        <a:spcAft>
                          <a:spcPts val="0"/>
                        </a:spcAft>
                      </a:pP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3178813424"/>
                  </a:ext>
                </a:extLst>
              </a:tr>
              <a:tr h="567829">
                <a:tc>
                  <a:txBody>
                    <a:bodyPr/>
                    <a:lstStyle/>
                    <a:p>
                      <a:pPr algn="ctr">
                        <a:lnSpc>
                          <a:spcPct val="107000"/>
                        </a:lnSpc>
                        <a:spcAft>
                          <a:spcPts val="0"/>
                        </a:spcAft>
                      </a:pPr>
                      <a:r>
                        <a:rPr lang="it-IT" sz="900">
                          <a:effectLst/>
                        </a:rPr>
                        <a:t>Polveri</a:t>
                      </a:r>
                      <a:endParaRPr lang="it-IT" sz="9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10</a:t>
                      </a:r>
                      <a:endParaRPr lang="it-IT" sz="11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dirty="0">
                          <a:effectLst/>
                        </a:rPr>
                        <a:t>20-30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20-30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5-30</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80</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50</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847473737"/>
                  </a:ext>
                </a:extLst>
              </a:tr>
              <a:tr h="238782">
                <a:tc>
                  <a:txBody>
                    <a:bodyPr/>
                    <a:lstStyle/>
                    <a:p>
                      <a:pPr algn="ctr">
                        <a:lnSpc>
                          <a:spcPct val="107000"/>
                        </a:lnSpc>
                        <a:spcAft>
                          <a:spcPts val="0"/>
                        </a:spcAft>
                      </a:pPr>
                      <a:r>
                        <a:rPr lang="it-IT" sz="900" dirty="0">
                          <a:effectLst/>
                        </a:rPr>
                        <a:t>TOC</a:t>
                      </a: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10</a:t>
                      </a:r>
                      <a:endParaRPr lang="it-IT" sz="11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a:effectLst/>
                        </a:rPr>
                        <a:t>300</a:t>
                      </a:r>
                      <a:endParaRPr lang="it-IT" sz="12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300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4284158696"/>
                  </a:ext>
                </a:extLst>
              </a:tr>
              <a:tr h="567829">
                <a:tc>
                  <a:txBody>
                    <a:bodyPr/>
                    <a:lstStyle/>
                    <a:p>
                      <a:pPr algn="ctr">
                        <a:lnSpc>
                          <a:spcPct val="107000"/>
                        </a:lnSpc>
                        <a:spcAft>
                          <a:spcPts val="0"/>
                        </a:spcAft>
                      </a:pPr>
                      <a:r>
                        <a:rPr lang="it-IT" sz="900" dirty="0">
                          <a:effectLst/>
                        </a:rPr>
                        <a:t>NO</a:t>
                      </a:r>
                      <a:r>
                        <a:rPr lang="it-IT" sz="900" baseline="-25000" dirty="0">
                          <a:effectLst/>
                        </a:rPr>
                        <a:t>2</a:t>
                      </a: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200</a:t>
                      </a:r>
                      <a:endParaRPr lang="it-IT" sz="11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dirty="0">
                          <a:effectLst/>
                        </a:rPr>
                        <a:t>200-300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200-300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50-200</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1800-3000</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200-300</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2895315268"/>
                  </a:ext>
                </a:extLst>
              </a:tr>
              <a:tr h="567829">
                <a:tc>
                  <a:txBody>
                    <a:bodyPr/>
                    <a:lstStyle/>
                    <a:p>
                      <a:pPr algn="ctr">
                        <a:lnSpc>
                          <a:spcPct val="107000"/>
                        </a:lnSpc>
                        <a:spcAft>
                          <a:spcPts val="0"/>
                        </a:spcAft>
                      </a:pPr>
                      <a:r>
                        <a:rPr lang="it-IT" sz="900" dirty="0">
                          <a:effectLst/>
                        </a:rPr>
                        <a:t>SO</a:t>
                      </a:r>
                      <a:r>
                        <a:rPr lang="it-IT" sz="900" baseline="-25000" dirty="0">
                          <a:effectLst/>
                        </a:rPr>
                        <a:t>2</a:t>
                      </a:r>
                      <a:endParaRPr lang="it-IT" sz="9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50</a:t>
                      </a:r>
                      <a:endParaRPr lang="it-IT" sz="11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a:effectLst/>
                        </a:rPr>
                        <a:t>200</a:t>
                      </a:r>
                      <a:endParaRPr lang="it-IT" sz="12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200-400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5-400</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600</a:t>
                      </a:r>
                    </a:p>
                  </a:txBody>
                  <a:tcPr marL="40521" marR="40521" marT="0" marB="0" anchor="ctr"/>
                </a:tc>
                <a:tc>
                  <a:txBody>
                    <a:bodyPr/>
                    <a:lstStyle/>
                    <a:p>
                      <a:pPr algn="ctr">
                        <a:lnSpc>
                          <a:spcPct val="107000"/>
                        </a:lnSpc>
                        <a:spcAft>
                          <a:spcPts val="0"/>
                        </a:spcAft>
                      </a:pPr>
                      <a:r>
                        <a:rPr lang="it-IT" sz="1100" dirty="0">
                          <a:effectLst/>
                        </a:rPr>
                        <a:t>800</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2682291916"/>
                  </a:ext>
                </a:extLst>
              </a:tr>
              <a:tr h="262862">
                <a:tc>
                  <a:txBody>
                    <a:bodyPr/>
                    <a:lstStyle/>
                    <a:p>
                      <a:pPr algn="ctr">
                        <a:lnSpc>
                          <a:spcPct val="107000"/>
                        </a:lnSpc>
                        <a:spcAft>
                          <a:spcPts val="0"/>
                        </a:spcAft>
                      </a:pPr>
                      <a:r>
                        <a:rPr lang="it-IT" sz="900">
                          <a:effectLst/>
                        </a:rPr>
                        <a:t>CO</a:t>
                      </a:r>
                      <a:endParaRPr lang="it-IT" sz="9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50</a:t>
                      </a:r>
                      <a:endParaRPr lang="it-IT" sz="11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a:effectLst/>
                        </a:rPr>
                        <a:t>200-300</a:t>
                      </a:r>
                      <a:endParaRPr lang="it-IT" sz="12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200-300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100</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 </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250</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1720206501"/>
                  </a:ext>
                </a:extLst>
              </a:tr>
              <a:tr h="267544">
                <a:tc>
                  <a:txBody>
                    <a:bodyPr/>
                    <a:lstStyle/>
                    <a:p>
                      <a:pPr algn="ctr">
                        <a:lnSpc>
                          <a:spcPct val="107000"/>
                        </a:lnSpc>
                        <a:spcAft>
                          <a:spcPts val="0"/>
                        </a:spcAft>
                      </a:pPr>
                      <a:r>
                        <a:rPr lang="it-IT" sz="900">
                          <a:effectLst/>
                        </a:rPr>
                        <a:t>NH</a:t>
                      </a:r>
                      <a:r>
                        <a:rPr lang="it-IT" sz="900" baseline="-25000">
                          <a:effectLst/>
                        </a:rPr>
                        <a:t>3</a:t>
                      </a:r>
                      <a:endParaRPr lang="it-IT" sz="9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10</a:t>
                      </a:r>
                      <a:endParaRPr lang="it-IT" sz="11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a:effectLst/>
                        </a:rPr>
                        <a:t>100</a:t>
                      </a:r>
                      <a:endParaRPr lang="it-IT" sz="12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100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30</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1736026827"/>
                  </a:ext>
                </a:extLst>
              </a:tr>
              <a:tr h="280919">
                <a:tc>
                  <a:txBody>
                    <a:bodyPr/>
                    <a:lstStyle/>
                    <a:p>
                      <a:pPr algn="ctr">
                        <a:lnSpc>
                          <a:spcPct val="107000"/>
                        </a:lnSpc>
                        <a:spcAft>
                          <a:spcPts val="0"/>
                        </a:spcAft>
                      </a:pPr>
                      <a:r>
                        <a:rPr lang="it-IT" sz="900">
                          <a:effectLst/>
                        </a:rPr>
                        <a:t>HCl</a:t>
                      </a:r>
                      <a:endParaRPr lang="it-IT" sz="9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10</a:t>
                      </a:r>
                      <a:endParaRPr lang="it-IT" sz="11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solidFill>
                      <a:schemeClr val="accent2">
                        <a:lumMod val="40000"/>
                        <a:lumOff val="60000"/>
                      </a:schemeClr>
                    </a:solidFill>
                  </a:tcPr>
                </a:tc>
                <a:tc>
                  <a:txBody>
                    <a:bodyPr/>
                    <a:lstStyle/>
                    <a:p>
                      <a:pPr algn="ctr">
                        <a:lnSpc>
                          <a:spcPct val="107000"/>
                        </a:lnSpc>
                        <a:spcAft>
                          <a:spcPts val="0"/>
                        </a:spcAft>
                      </a:pPr>
                      <a:r>
                        <a:rPr lang="it-IT" sz="1200">
                          <a:effectLst/>
                        </a:rPr>
                        <a:t>100</a:t>
                      </a:r>
                      <a:endParaRPr lang="it-IT" sz="12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200" dirty="0">
                          <a:effectLst/>
                        </a:rPr>
                        <a:t>100</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a:effectLst/>
                        </a:rPr>
                        <a:t>-</a:t>
                      </a:r>
                      <a:endParaRPr lang="it-IT" sz="110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30</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tc>
                  <a:txBody>
                    <a:bodyPr/>
                    <a:lstStyle/>
                    <a:p>
                      <a:pPr algn="ctr">
                        <a:lnSpc>
                          <a:spcPct val="107000"/>
                        </a:lnSpc>
                        <a:spcAft>
                          <a:spcPts val="0"/>
                        </a:spcAft>
                      </a:pPr>
                      <a:r>
                        <a:rPr lang="it-IT" sz="1100" dirty="0">
                          <a:effectLst/>
                        </a:rPr>
                        <a:t>-</a:t>
                      </a:r>
                      <a:endParaRPr lang="it-IT" sz="1100" dirty="0">
                        <a:effectLst/>
                        <a:latin typeface="Arial" panose="020B0604020202020204" pitchFamily="34" charset="0"/>
                        <a:ea typeface="Calibri" panose="020F0502020204030204" pitchFamily="34" charset="0"/>
                        <a:cs typeface="Arial" panose="020B0604020202020204" pitchFamily="34" charset="0"/>
                      </a:endParaRPr>
                    </a:p>
                  </a:txBody>
                  <a:tcPr marL="40521" marR="40521" marT="0" marB="0" anchor="ctr"/>
                </a:tc>
                <a:extLst>
                  <a:ext uri="{0D108BD9-81ED-4DB2-BD59-A6C34878D82A}">
                    <a16:rowId xmlns="" xmlns:a16="http://schemas.microsoft.com/office/drawing/2014/main" val="1524287617"/>
                  </a:ext>
                </a:extLst>
              </a:tr>
            </a:tbl>
          </a:graphicData>
        </a:graphic>
      </p:graphicFrame>
      <p:sp>
        <p:nvSpPr>
          <p:cNvPr id="3" name="Rettangolo 2">
            <a:extLst>
              <a:ext uri="{FF2B5EF4-FFF2-40B4-BE49-F238E27FC236}">
                <a16:creationId xmlns="" xmlns:a16="http://schemas.microsoft.com/office/drawing/2014/main" id="{4AF8B211-493F-4703-8890-7943AB6E8835}"/>
              </a:ext>
            </a:extLst>
          </p:cNvPr>
          <p:cNvSpPr/>
          <p:nvPr/>
        </p:nvSpPr>
        <p:spPr>
          <a:xfrm>
            <a:off x="499139" y="243182"/>
            <a:ext cx="9308890" cy="840230"/>
          </a:xfrm>
          <a:prstGeom prst="rect">
            <a:avLst/>
          </a:prstGeom>
        </p:spPr>
        <p:txBody>
          <a:bodyPr wrap="square">
            <a:spAutoFit/>
          </a:bodyPr>
          <a:lstStyle/>
          <a:p>
            <a:pPr>
              <a:lnSpc>
                <a:spcPct val="107000"/>
              </a:lnSpc>
              <a:spcAft>
                <a:spcPts val="800"/>
              </a:spcAft>
            </a:pPr>
            <a:r>
              <a:rPr lang="it-IT"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LIMITI EMISSIONI IN ATMOSFERA</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latin typeface="Arial" panose="020B0604020202020204" pitchFamily="34" charset="0"/>
                <a:ea typeface="Calibri" panose="020F0502020204030204" pitchFamily="34" charset="0"/>
                <a:cs typeface="Times New Roman" panose="02020603050405020304" pitchFamily="18" charset="0"/>
              </a:rPr>
              <a:t> </a:t>
            </a:r>
            <a:r>
              <a:rPr lang="it-IT" sz="1600" b="1" i="1" dirty="0">
                <a:solidFill>
                  <a:srgbClr val="002060"/>
                </a:solidFill>
                <a:latin typeface="Arial" panose="020B0604020202020204" pitchFamily="34" charset="0"/>
                <a:ea typeface="Calibri" panose="020F0502020204030204" pitchFamily="34" charset="0"/>
                <a:cs typeface="Times New Roman" panose="02020603050405020304" pitchFamily="18" charset="0"/>
              </a:rPr>
              <a:t>Confronto Termoutilizzatore / Altri impianti (Valori limite giornalieri)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 xmlns:a16="http://schemas.microsoft.com/office/drawing/2014/main" id="{82F339A3-46D0-4F0C-86A0-09C2BE5CD2D8}"/>
              </a:ext>
            </a:extLst>
          </p:cNvPr>
          <p:cNvSpPr txBox="1"/>
          <p:nvPr/>
        </p:nvSpPr>
        <p:spPr>
          <a:xfrm>
            <a:off x="499139" y="6312192"/>
            <a:ext cx="8066313" cy="261610"/>
          </a:xfrm>
          <a:prstGeom prst="rect">
            <a:avLst/>
          </a:prstGeom>
          <a:noFill/>
        </p:spPr>
        <p:txBody>
          <a:bodyPr wrap="square" rtlCol="0">
            <a:spAutoFit/>
          </a:bodyPr>
          <a:lstStyle/>
          <a:p>
            <a:r>
              <a:rPr lang="it-IT" sz="1100" b="1" i="1" dirty="0">
                <a:solidFill>
                  <a:srgbClr val="002060"/>
                </a:solidFill>
              </a:rPr>
              <a:t>Fonti: A.I.A. Lomellina Energia - D. </a:t>
            </a:r>
            <a:r>
              <a:rPr lang="it-IT" sz="1100" b="1" i="1" dirty="0" err="1">
                <a:solidFill>
                  <a:srgbClr val="002060"/>
                </a:solidFill>
              </a:rPr>
              <a:t>Lgs</a:t>
            </a:r>
            <a:r>
              <a:rPr lang="it-IT" sz="1100" b="1" i="1" dirty="0">
                <a:solidFill>
                  <a:srgbClr val="002060"/>
                </a:solidFill>
              </a:rPr>
              <a:t> 152/2006 – D. </a:t>
            </a:r>
            <a:r>
              <a:rPr lang="it-IT" sz="1100" b="1" i="1" dirty="0" err="1">
                <a:solidFill>
                  <a:srgbClr val="002060"/>
                </a:solidFill>
              </a:rPr>
              <a:t>Lgs</a:t>
            </a:r>
            <a:r>
              <a:rPr lang="it-IT" sz="1100" b="1" i="1" dirty="0">
                <a:solidFill>
                  <a:srgbClr val="002060"/>
                </a:solidFill>
              </a:rPr>
              <a:t> 46/2014, per impianti già esistenti</a:t>
            </a:r>
            <a:endParaRPr lang="it-IT" sz="1100" dirty="0"/>
          </a:p>
        </p:txBody>
      </p:sp>
      <p:sp>
        <p:nvSpPr>
          <p:cNvPr id="5" name="Segnaposto numero diapositiva 4"/>
          <p:cNvSpPr>
            <a:spLocks noGrp="1"/>
          </p:cNvSpPr>
          <p:nvPr>
            <p:ph type="sldNum" sz="quarter" idx="12"/>
          </p:nvPr>
        </p:nvSpPr>
        <p:spPr>
          <a:xfrm>
            <a:off x="11281311" y="6251568"/>
            <a:ext cx="683339" cy="365125"/>
          </a:xfrm>
        </p:spPr>
        <p:txBody>
          <a:bodyPr/>
          <a:lstStyle/>
          <a:p>
            <a:fld id="{6D22F896-40B5-4ADD-8801-0D06FADFA095}" type="slidenum">
              <a:rPr lang="en-US" sz="2000" smtClean="0">
                <a:solidFill>
                  <a:schemeClr val="tx2"/>
                </a:solidFill>
              </a:rPr>
              <a:t>7</a:t>
            </a:fld>
            <a:endParaRPr lang="en-US" sz="2000" dirty="0">
              <a:solidFill>
                <a:schemeClr val="tx2"/>
              </a:solidFill>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9462" y="5525384"/>
            <a:ext cx="1725188" cy="615497"/>
          </a:xfrm>
          <a:prstGeom prst="rect">
            <a:avLst/>
          </a:prstGeom>
        </p:spPr>
      </p:pic>
      <p:sp>
        <p:nvSpPr>
          <p:cNvPr id="6" name="CasellaDiTesto 5"/>
          <p:cNvSpPr txBox="1"/>
          <p:nvPr/>
        </p:nvSpPr>
        <p:spPr>
          <a:xfrm>
            <a:off x="499139" y="5833132"/>
            <a:ext cx="7055547" cy="276999"/>
          </a:xfrm>
          <a:prstGeom prst="rect">
            <a:avLst/>
          </a:prstGeom>
          <a:noFill/>
        </p:spPr>
        <p:txBody>
          <a:bodyPr wrap="square" rtlCol="0">
            <a:spAutoFit/>
          </a:bodyPr>
          <a:lstStyle/>
          <a:p>
            <a:r>
              <a:rPr lang="it-IT" sz="1200" b="1" dirty="0">
                <a:solidFill>
                  <a:schemeClr val="accent2">
                    <a:lumMod val="50000"/>
                  </a:schemeClr>
                </a:solidFill>
              </a:rPr>
              <a:t>Nota</a:t>
            </a:r>
            <a:r>
              <a:rPr lang="it-IT" sz="1200" dirty="0">
                <a:solidFill>
                  <a:schemeClr val="accent2">
                    <a:lumMod val="50000"/>
                  </a:schemeClr>
                </a:solidFill>
              </a:rPr>
              <a:t>: </a:t>
            </a:r>
            <a:r>
              <a:rPr lang="it-IT" sz="1200" dirty="0" smtClean="0">
                <a:solidFill>
                  <a:schemeClr val="accent2">
                    <a:lumMod val="50000"/>
                  </a:schemeClr>
                </a:solidFill>
              </a:rPr>
              <a:t>dati </a:t>
            </a:r>
            <a:r>
              <a:rPr lang="it-IT" sz="1200" dirty="0">
                <a:solidFill>
                  <a:schemeClr val="accent2">
                    <a:lumMod val="50000"/>
                  </a:schemeClr>
                </a:solidFill>
              </a:rPr>
              <a:t>riferiti </a:t>
            </a:r>
            <a:r>
              <a:rPr lang="it-IT" sz="1200" u="sng" dirty="0">
                <a:solidFill>
                  <a:schemeClr val="accent2">
                    <a:lumMod val="50000"/>
                  </a:schemeClr>
                </a:solidFill>
              </a:rPr>
              <a:t>esclusivamente</a:t>
            </a:r>
            <a:r>
              <a:rPr lang="it-IT" sz="1200" dirty="0">
                <a:solidFill>
                  <a:schemeClr val="accent2">
                    <a:lumMod val="50000"/>
                  </a:schemeClr>
                </a:solidFill>
              </a:rPr>
              <a:t> allo SME</a:t>
            </a:r>
          </a:p>
        </p:txBody>
      </p:sp>
    </p:spTree>
    <p:extLst>
      <p:ext uri="{BB962C8B-B14F-4D97-AF65-F5344CB8AC3E}">
        <p14:creationId xmlns:p14="http://schemas.microsoft.com/office/powerpoint/2010/main" val="2508503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49780" y="6184681"/>
            <a:ext cx="683339" cy="365125"/>
          </a:xfrm>
        </p:spPr>
        <p:txBody>
          <a:bodyPr/>
          <a:lstStyle/>
          <a:p>
            <a:fld id="{6D22F896-40B5-4ADD-8801-0D06FADFA095}" type="slidenum">
              <a:rPr lang="en-US" sz="2000" smtClean="0">
                <a:solidFill>
                  <a:schemeClr val="tx2"/>
                </a:solidFill>
              </a:rPr>
              <a:t>8</a:t>
            </a:fld>
            <a:endParaRPr lang="en-US" sz="2000" dirty="0">
              <a:solidFill>
                <a:schemeClr val="tx2"/>
              </a:solidFill>
            </a:endParaRPr>
          </a:p>
        </p:txBody>
      </p:sp>
      <p:sp>
        <p:nvSpPr>
          <p:cNvPr id="5" name="CasellaDiTesto 4"/>
          <p:cNvSpPr txBox="1"/>
          <p:nvPr/>
        </p:nvSpPr>
        <p:spPr>
          <a:xfrm>
            <a:off x="276727" y="223311"/>
            <a:ext cx="9877926" cy="1200329"/>
          </a:xfrm>
          <a:prstGeom prst="rect">
            <a:avLst/>
          </a:prstGeom>
          <a:noFill/>
        </p:spPr>
        <p:txBody>
          <a:bodyPr wrap="square" rtlCol="0">
            <a:spAutoFit/>
          </a:bodyPr>
          <a:lstStyle/>
          <a:p>
            <a:pPr algn="ctr"/>
            <a:r>
              <a:rPr lang="it-IT" sz="2400" b="1" dirty="0">
                <a:solidFill>
                  <a:schemeClr val="accent2">
                    <a:lumMod val="75000"/>
                  </a:schemeClr>
                </a:solidFill>
              </a:rPr>
              <a:t>Planimetria posizionamento dei punti di emissione e dei punti prelievo dei sistemi analisi installati nell’impianto di termovalorizzazione</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031" y="1423640"/>
            <a:ext cx="5847348" cy="5314590"/>
          </a:xfrm>
          <a:prstGeom prst="rect">
            <a:avLst/>
          </a:prstGeom>
        </p:spPr>
      </p:pic>
      <p:sp>
        <p:nvSpPr>
          <p:cNvPr id="7" name="CasellaDiTesto 6"/>
          <p:cNvSpPr txBox="1"/>
          <p:nvPr/>
        </p:nvSpPr>
        <p:spPr>
          <a:xfrm>
            <a:off x="505326" y="3757769"/>
            <a:ext cx="1672390" cy="646331"/>
          </a:xfrm>
          <a:prstGeom prst="rect">
            <a:avLst/>
          </a:prstGeom>
          <a:noFill/>
          <a:ln>
            <a:solidFill>
              <a:schemeClr val="accent2">
                <a:lumMod val="75000"/>
              </a:schemeClr>
            </a:solidFill>
          </a:ln>
        </p:spPr>
        <p:txBody>
          <a:bodyPr wrap="square" rtlCol="0">
            <a:spAutoFit/>
          </a:bodyPr>
          <a:lstStyle/>
          <a:p>
            <a:r>
              <a:rPr lang="it-IT" b="1" dirty="0">
                <a:solidFill>
                  <a:srgbClr val="FF0000"/>
                </a:solidFill>
              </a:rPr>
              <a:t>PUNTO EMISSIONE E1</a:t>
            </a:r>
          </a:p>
        </p:txBody>
      </p:sp>
      <p:sp>
        <p:nvSpPr>
          <p:cNvPr id="8" name="CasellaDiTesto 7"/>
          <p:cNvSpPr txBox="1"/>
          <p:nvPr/>
        </p:nvSpPr>
        <p:spPr>
          <a:xfrm>
            <a:off x="505326" y="5221705"/>
            <a:ext cx="1672390" cy="923330"/>
          </a:xfrm>
          <a:prstGeom prst="rect">
            <a:avLst/>
          </a:prstGeom>
          <a:noFill/>
          <a:ln>
            <a:solidFill>
              <a:schemeClr val="accent2">
                <a:lumMod val="75000"/>
              </a:schemeClr>
            </a:solidFill>
          </a:ln>
        </p:spPr>
        <p:txBody>
          <a:bodyPr wrap="square" rtlCol="0">
            <a:spAutoFit/>
          </a:bodyPr>
          <a:lstStyle/>
          <a:p>
            <a:r>
              <a:rPr lang="it-IT" b="1" dirty="0">
                <a:solidFill>
                  <a:srgbClr val="FF0000"/>
                </a:solidFill>
              </a:rPr>
              <a:t>PUNTO EMISSIONE E1/2</a:t>
            </a:r>
          </a:p>
        </p:txBody>
      </p:sp>
      <p:cxnSp>
        <p:nvCxnSpPr>
          <p:cNvPr id="11" name="Connettore 2 10"/>
          <p:cNvCxnSpPr>
            <a:stCxn id="7" idx="3"/>
          </p:cNvCxnSpPr>
          <p:nvPr/>
        </p:nvCxnSpPr>
        <p:spPr>
          <a:xfrm>
            <a:off x="2177716" y="4080935"/>
            <a:ext cx="1768642" cy="114077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3" name="Connettore 2 12"/>
          <p:cNvCxnSpPr/>
          <p:nvPr/>
        </p:nvCxnSpPr>
        <p:spPr>
          <a:xfrm>
            <a:off x="2177716" y="5544871"/>
            <a:ext cx="1419726" cy="32316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137321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C4E8D055-BEB5-4486-88C7-D5EEE5B637E9}"/>
              </a:ext>
            </a:extLst>
          </p:cNvPr>
          <p:cNvPicPr>
            <a:picLocks noChangeAspect="1"/>
          </p:cNvPicPr>
          <p:nvPr/>
        </p:nvPicPr>
        <p:blipFill rotWithShape="1">
          <a:blip r:embed="rId2"/>
          <a:srcRect l="25500" t="17261" r="39874" b="4117"/>
          <a:stretch/>
        </p:blipFill>
        <p:spPr>
          <a:xfrm>
            <a:off x="2367116" y="0"/>
            <a:ext cx="5369586" cy="6858000"/>
          </a:xfrm>
          <a:prstGeom prst="rect">
            <a:avLst/>
          </a:prstGeom>
        </p:spPr>
      </p:pic>
      <p:sp>
        <p:nvSpPr>
          <p:cNvPr id="3" name="Segnaposto numero diapositiva 2"/>
          <p:cNvSpPr>
            <a:spLocks noGrp="1"/>
          </p:cNvSpPr>
          <p:nvPr>
            <p:ph type="sldNum" sz="quarter" idx="12"/>
          </p:nvPr>
        </p:nvSpPr>
        <p:spPr>
          <a:xfrm>
            <a:off x="11249780" y="6177996"/>
            <a:ext cx="683339" cy="365125"/>
          </a:xfrm>
        </p:spPr>
        <p:txBody>
          <a:bodyPr/>
          <a:lstStyle/>
          <a:p>
            <a:fld id="{6D22F896-40B5-4ADD-8801-0D06FADFA095}" type="slidenum">
              <a:rPr lang="en-US" sz="2000" smtClean="0">
                <a:solidFill>
                  <a:schemeClr val="tx2"/>
                </a:solidFill>
              </a:rPr>
              <a:t>9</a:t>
            </a:fld>
            <a:endParaRPr lang="en-US" sz="2000" dirty="0">
              <a:solidFill>
                <a:schemeClr val="tx2"/>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943" y="5608427"/>
            <a:ext cx="1725188" cy="615497"/>
          </a:xfrm>
          <a:prstGeom prst="rect">
            <a:avLst/>
          </a:prstGeom>
        </p:spPr>
      </p:pic>
    </p:spTree>
    <p:extLst>
      <p:ext uri="{BB962C8B-B14F-4D97-AF65-F5344CB8AC3E}">
        <p14:creationId xmlns:p14="http://schemas.microsoft.com/office/powerpoint/2010/main" val="803730405"/>
      </p:ext>
    </p:extLst>
  </p:cSld>
  <p:clrMapOvr>
    <a:masterClrMapping/>
  </p:clrMapOvr>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2186</TotalTime>
  <Words>1639</Words>
  <Application>Microsoft Office PowerPoint</Application>
  <PresentationFormat>Widescreen</PresentationFormat>
  <Paragraphs>203</Paragraphs>
  <Slides>47</Slides>
  <Notes>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47</vt:i4>
      </vt:variant>
    </vt:vector>
  </HeadingPairs>
  <TitlesOfParts>
    <vt:vector size="56" baseType="lpstr">
      <vt:lpstr>Arial</vt:lpstr>
      <vt:lpstr>Calibri</vt:lpstr>
      <vt:lpstr>Open Sans</vt:lpstr>
      <vt:lpstr>Symbol</vt:lpstr>
      <vt:lpstr>Times New Roman</vt:lpstr>
      <vt:lpstr>Trebuchet MS</vt:lpstr>
      <vt:lpstr>Wingdings</vt:lpstr>
      <vt:lpstr>Wingdings 3</vt:lpstr>
      <vt:lpstr>Sfaccettatura</vt:lpstr>
      <vt:lpstr>SME – SISTEMA MONITORAGGIO EMISSIONI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LIVELLI DI CONTROLLO DELLE EMISSIONI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SME – SISTEMA MONITORAGGIO EMISSIONI</dc:title>
  <dc:creator>Altamura Gianfedele</dc:creator>
  <cp:lastModifiedBy>Nadia</cp:lastModifiedBy>
  <cp:revision>108</cp:revision>
  <cp:lastPrinted>2018-05-18T13:33:14Z</cp:lastPrinted>
  <dcterms:created xsi:type="dcterms:W3CDTF">2018-05-10T13:31:23Z</dcterms:created>
  <dcterms:modified xsi:type="dcterms:W3CDTF">2018-07-12T07:45:52Z</dcterms:modified>
</cp:coreProperties>
</file>